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309" r:id="rId5"/>
    <p:sldId id="310" r:id="rId6"/>
    <p:sldId id="311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4" r:id="rId15"/>
    <p:sldId id="331" r:id="rId16"/>
    <p:sldId id="332" r:id="rId17"/>
    <p:sldId id="336" r:id="rId18"/>
    <p:sldId id="343" r:id="rId19"/>
    <p:sldId id="344" r:id="rId20"/>
    <p:sldId id="346" r:id="rId21"/>
    <p:sldId id="347" r:id="rId22"/>
    <p:sldId id="354" r:id="rId23"/>
    <p:sldId id="355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1E659-4D4A-638D-7EAF-0DF57F191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31C7F5-6432-BB81-33B2-6B5284CF7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8AE734-16F7-5769-ABB7-DADFB253C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77724-00EA-8255-BB2F-E985BB9F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F1CB05-ECA8-C796-5B25-C23CE7F9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221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EBC9F3-24BE-D2F1-9FE1-CA2521C8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F9364C-E32A-9B3C-0363-67ACB2830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4C6FC7-3A8F-ED2D-E627-A1E690FE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6DE03A-AEA0-1BCF-A653-5B21BA14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DED68-5448-8ECD-37CA-775B0758C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321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970A8A-5B56-0796-7FF5-8BAAC3707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F4A1FA-F457-7B67-C3B3-DBC8E01B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F5B328-4FBB-4F6E-0084-B473BF5B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85496-582F-33B0-4476-628D5628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73257-BE22-DA77-E134-37815913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930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1E659-4D4A-638D-7EAF-0DF57F191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31C7F5-6432-BB81-33B2-6B5284CF7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8AE734-16F7-5769-ABB7-DADFB253C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77724-00EA-8255-BB2F-E985BB9F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F1CB05-ECA8-C796-5B25-C23CE7F9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221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7A184-CDEC-1133-F9F2-CB2D422A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05D2F8-EB20-C112-EB1D-37A177D8A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9A4C4-FD4A-13E3-1F2B-2CD9AE733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1C3A3-C11B-D24D-0AAA-B47951E7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EACEB9-8A41-FB54-92EB-88E30B35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0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BAC7A-35A0-EC19-95D3-419466FB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1AD52B-7887-5131-DFD9-80A27F3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7CE26-1603-AFD2-7E35-ED5DBBF0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C3150-8162-E4FF-9463-34473CD8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37FD68-DA87-355E-0020-6B225246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7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516103-9305-DDD8-821A-3C0F87B7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946DCC-666A-0AE2-7A88-BD28DBD35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4FBA45-83E8-A1D2-BE86-F4371402D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AB1E0F-008D-1896-CEFE-A1309F4D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9FC4B2-5C9F-8F67-3020-605B4674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0B8C2-DA64-8ED6-55C1-C358E07E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937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C4156-176C-66FF-02EB-F25A8A9C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0EF97-95FD-D17F-1CB9-8981CAC9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CDFF70-63A5-0A11-1CA3-AAA896E9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A6B6B5-4FE8-9C58-BF69-0065C5A7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16C3859-42A7-A00C-BFCC-6B59E5B5A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F182F0-6646-26E5-B0EF-F3057F0C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7C586F-618F-05CF-DCD2-E6E6EC58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9EF4C4-3A07-A02B-4C77-CA9E2660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257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315921-E2BC-CEA6-8B76-DBA967D3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6BD0F1-C291-03B5-F796-A78865CB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BA4B93-49F3-6611-85F2-739D49C8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F4B067-1B14-F2EE-1CE8-B1C9BCE1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602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6E9988-3AA8-EB07-1D95-9FD4AFB2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F4A55B-6716-CFD2-0113-03AB8C82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1AB89-2286-E22D-6753-A299B74D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93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CD355-B4CC-A9EB-B8D0-D5578595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591E2-67C8-DA69-DF74-73FDB11AB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B7282B-4903-4477-457B-49BD778A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D811E6-35B1-7FB1-D59C-2FD77741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D6BCA-6C4E-31A3-DEC7-9A77E6D4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3F1426-0652-AD41-A83D-A15C00226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05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7A184-CDEC-1133-F9F2-CB2D422A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05D2F8-EB20-C112-EB1D-37A177D8A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9A4C4-FD4A-13E3-1F2B-2CD9AE733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1C3A3-C11B-D24D-0AAA-B47951E7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EACEB9-8A41-FB54-92EB-88E30B35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0818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A7569-996A-2AEE-47FB-B3D548E7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0AB0B9-37BA-B344-4F05-CB8CCEF46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54139E-02E9-B06A-9B92-68BB8EF7C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63CF78-2C41-4A2C-BAFD-1710E48B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1AB8D-27E9-7C52-32CC-5EB29E84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6AE62D-A4B7-42AB-9A35-F25E2054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57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EBC9F3-24BE-D2F1-9FE1-CA2521C8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F9364C-E32A-9B3C-0363-67ACB2830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4C6FC7-3A8F-ED2D-E627-A1E690FE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6DE03A-AEA0-1BCF-A653-5B21BA14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DED68-5448-8ECD-37CA-775B0758C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321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970A8A-5B56-0796-7FF5-8BAAC3707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F4A1FA-F457-7B67-C3B3-DBC8E01B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F5B328-4FBB-4F6E-0084-B473BF5B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85496-582F-33B0-4476-628D5628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73257-BE22-DA77-E134-37815913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9300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1E659-4D4A-638D-7EAF-0DF57F191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31C7F5-6432-BB81-33B2-6B5284CF7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8AE734-16F7-5769-ABB7-DADFB253C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77724-00EA-8255-BB2F-E985BB9F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F1CB05-ECA8-C796-5B25-C23CE7F9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221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7A184-CDEC-1133-F9F2-CB2D422A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05D2F8-EB20-C112-EB1D-37A177D8A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9A4C4-FD4A-13E3-1F2B-2CD9AE733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1C3A3-C11B-D24D-0AAA-B47951E7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EACEB9-8A41-FB54-92EB-88E30B35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0818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BAC7A-35A0-EC19-95D3-419466FB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1AD52B-7887-5131-DFD9-80A27F3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7CE26-1603-AFD2-7E35-ED5DBBF0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C3150-8162-E4FF-9463-34473CD8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37FD68-DA87-355E-0020-6B225246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73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516103-9305-DDD8-821A-3C0F87B7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946DCC-666A-0AE2-7A88-BD28DBD35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4FBA45-83E8-A1D2-BE86-F4371402D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AB1E0F-008D-1896-CEFE-A1309F4D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9FC4B2-5C9F-8F67-3020-605B4674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0B8C2-DA64-8ED6-55C1-C358E07E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9370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C4156-176C-66FF-02EB-F25A8A9C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0EF97-95FD-D17F-1CB9-8981CAC9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CDFF70-63A5-0A11-1CA3-AAA896E9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A6B6B5-4FE8-9C58-BF69-0065C5A7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16C3859-42A7-A00C-BFCC-6B59E5B5A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F182F0-6646-26E5-B0EF-F3057F0C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7C586F-618F-05CF-DCD2-E6E6EC58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9EF4C4-3A07-A02B-4C77-CA9E2660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2578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315921-E2BC-CEA6-8B76-DBA967D3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6BD0F1-C291-03B5-F796-A78865CB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BA4B93-49F3-6611-85F2-739D49C8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F4B067-1B14-F2EE-1CE8-B1C9BCE1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60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6E9988-3AA8-EB07-1D95-9FD4AFB2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F4A55B-6716-CFD2-0113-03AB8C82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1AB89-2286-E22D-6753-A299B74D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93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BAC7A-35A0-EC19-95D3-419466FB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1AD52B-7887-5131-DFD9-80A27F3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7CE26-1603-AFD2-7E35-ED5DBBF0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C3150-8162-E4FF-9463-34473CD8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37FD68-DA87-355E-0020-6B225246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73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CD355-B4CC-A9EB-B8D0-D5578595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591E2-67C8-DA69-DF74-73FDB11AB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B7282B-4903-4477-457B-49BD778A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D811E6-35B1-7FB1-D59C-2FD77741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D6BCA-6C4E-31A3-DEC7-9A77E6D4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3F1426-0652-AD41-A83D-A15C00226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0584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A7569-996A-2AEE-47FB-B3D548E7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0AB0B9-37BA-B344-4F05-CB8CCEF46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54139E-02E9-B06A-9B92-68BB8EF7C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63CF78-2C41-4A2C-BAFD-1710E48B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1AB8D-27E9-7C52-32CC-5EB29E84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6AE62D-A4B7-42AB-9A35-F25E2054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577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EBC9F3-24BE-D2F1-9FE1-CA2521C8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F9364C-E32A-9B3C-0363-67ACB2830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4C6FC7-3A8F-ED2D-E627-A1E690FE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6DE03A-AEA0-1BCF-A653-5B21BA14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DED68-5448-8ECD-37CA-775B0758C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3218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970A8A-5B56-0796-7FF5-8BAAC3707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F4A1FA-F457-7B67-C3B3-DBC8E01B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F5B328-4FBB-4F6E-0084-B473BF5B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85496-582F-33B0-4476-628D5628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73257-BE22-DA77-E134-37815913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9300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71E659-4D4A-638D-7EAF-0DF57F191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F31C7F5-6432-BB81-33B2-6B5284CF75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8AE734-16F7-5769-ABB7-DADFB253C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377724-00EA-8255-BB2F-E985BB9FA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FF1CB05-ECA8-C796-5B25-C23CE7F9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2218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07A184-CDEC-1133-F9F2-CB2D422A8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05D2F8-EB20-C112-EB1D-37A177D8A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9A4C4-FD4A-13E3-1F2B-2CD9AE733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91C3A3-C11B-D24D-0AAA-B47951E7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EACEB9-8A41-FB54-92EB-88E30B354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0818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EBAC7A-35A0-EC19-95D3-419466FB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1AD52B-7887-5131-DFD9-80A27F34E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7CE26-1603-AFD2-7E35-ED5DBBF09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0C3150-8162-E4FF-9463-34473CD8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37FD68-DA87-355E-0020-6B2252467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173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516103-9305-DDD8-821A-3C0F87B7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946DCC-666A-0AE2-7A88-BD28DBD35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4FBA45-83E8-A1D2-BE86-F4371402D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AB1E0F-008D-1896-CEFE-A1309F4D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9FC4B2-5C9F-8F67-3020-605B4674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0B8C2-DA64-8ED6-55C1-C358E07E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9370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C4156-176C-66FF-02EB-F25A8A9C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0EF97-95FD-D17F-1CB9-8981CAC9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CDFF70-63A5-0A11-1CA3-AAA896E9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A6B6B5-4FE8-9C58-BF69-0065C5A7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16C3859-42A7-A00C-BFCC-6B59E5B5A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F182F0-6646-26E5-B0EF-F3057F0C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7C586F-618F-05CF-DCD2-E6E6EC58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9EF4C4-3A07-A02B-4C77-CA9E2660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2578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315921-E2BC-CEA6-8B76-DBA967D3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6BD0F1-C291-03B5-F796-A78865CB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BA4B93-49F3-6611-85F2-739D49C8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F4B067-1B14-F2EE-1CE8-B1C9BCE1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6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516103-9305-DDD8-821A-3C0F87B7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3946DCC-666A-0AE2-7A88-BD28DBD350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4FBA45-83E8-A1D2-BE86-F4371402D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AB1E0F-008D-1896-CEFE-A1309F4D1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9FC4B2-5C9F-8F67-3020-605B46744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D0B8C2-DA64-8ED6-55C1-C358E07EC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69370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6E9988-3AA8-EB07-1D95-9FD4AFB2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F4A55B-6716-CFD2-0113-03AB8C82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1AB89-2286-E22D-6753-A299B74D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932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CD355-B4CC-A9EB-B8D0-D5578595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591E2-67C8-DA69-DF74-73FDB11AB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B7282B-4903-4477-457B-49BD778A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D811E6-35B1-7FB1-D59C-2FD77741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D6BCA-6C4E-31A3-DEC7-9A77E6D4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3F1426-0652-AD41-A83D-A15C00226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0584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A7569-996A-2AEE-47FB-B3D548E7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0AB0B9-37BA-B344-4F05-CB8CCEF46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54139E-02E9-B06A-9B92-68BB8EF7C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63CF78-2C41-4A2C-BAFD-1710E48B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1AB8D-27E9-7C52-32CC-5EB29E84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6AE62D-A4B7-42AB-9A35-F25E2054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577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EBC9F3-24BE-D2F1-9FE1-CA2521C8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F9364C-E32A-9B3C-0363-67ACB2830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04C6FC7-3A8F-ED2D-E627-A1E690FE8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6DE03A-AEA0-1BCF-A653-5B21BA144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7DED68-5448-8ECD-37CA-775B0758C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63218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970A8A-5B56-0796-7FF5-8BAAC37077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8F4A1FA-F457-7B67-C3B3-DBC8E01BDE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F5B328-4FBB-4F6E-0084-B473BF5B8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A85496-582F-33B0-4476-628D5628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E73257-BE22-DA77-E134-37815913A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930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4C4156-176C-66FF-02EB-F25A8A9C9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0EF97-95FD-D17F-1CB9-8981CAC92A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CDFF70-63A5-0A11-1CA3-AAA896E9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EA6B6B5-4FE8-9C58-BF69-0065C5A7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16C3859-42A7-A00C-BFCC-6B59E5B5AA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3F182F0-6646-26E5-B0EF-F3057F0CB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7C586F-618F-05CF-DCD2-E6E6EC58F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99EF4C4-3A07-A02B-4C77-CA9E26604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925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315921-E2BC-CEA6-8B76-DBA967D32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86BD0F1-C291-03B5-F796-A78865CBD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4BA4B93-49F3-6611-85F2-739D49C8D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CF4B067-1B14-F2EE-1CE8-B1C9BCE1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6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6E9988-3AA8-EB07-1D95-9FD4AFB2C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0F4A55B-6716-CFD2-0113-03AB8C82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C1AB89-2286-E22D-6753-A299B74D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5693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6CD355-B4CC-A9EB-B8D0-D5578595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A591E2-67C8-DA69-DF74-73FDB11ABD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9B7282B-4903-4477-457B-49BD778AFA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D811E6-35B1-7FB1-D59C-2FD777415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AD6BCA-6C4E-31A3-DEC7-9A77E6D4F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E3F1426-0652-AD41-A83D-A15C00226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05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A7569-996A-2AEE-47FB-B3D548E77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F0AB0B9-37BA-B344-4F05-CB8CCEF46E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54139E-02E9-B06A-9B92-68BB8EF7C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B63CF78-2C41-4A2C-BAFD-1710E48B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01AB8D-27E9-7C52-32CC-5EB29E844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6AE62D-A4B7-42AB-9A35-F25E2054C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45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7B3D03-1C96-1E53-D7DD-7750349C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0D2C7E-A039-D77A-1153-48F21A6D3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7D17C-BCC4-A317-C5F9-C817FC95A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E2EB06-EE30-2C2F-4255-04652449D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AA143-DE20-48F8-E36A-25FD9A406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19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7B3D03-1C96-1E53-D7DD-7750349C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0D2C7E-A039-D77A-1153-48F21A6D3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7D17C-BCC4-A317-C5F9-C817FC95A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E2EB06-EE30-2C2F-4255-04652449D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AA143-DE20-48F8-E36A-25FD9A406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  <p:sp>
        <p:nvSpPr>
          <p:cNvPr id="900" name="FooterBar"/>
          <p:cNvSpPr/>
          <p:nvPr/>
        </p:nvSpPr>
        <p:spPr>
          <a:xfrm>
            <a:off x="0" y="6781800"/>
            <a:ext cx="12192000" cy="76200"/>
          </a:xfrm>
          <a:prstGeom prst="rect">
            <a:avLst/>
          </a:prstGeom>
          <a:solidFill>
            <a:srgbClr val="E8941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CornerWedge"/>
          <p:cNvSpPr/>
          <p:nvPr/>
        </p:nvSpPr>
        <p:spPr>
          <a:xfrm flipV="1">
            <a:off x="0" y="0"/>
            <a:ext cx="560000" cy="560000"/>
          </a:xfrm>
          <a:prstGeom prst="rtTriangle">
            <a:avLst/>
          </a:prstGeom>
          <a:solidFill>
            <a:srgbClr val="E8941F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719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6243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A4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7B3D03-1C96-1E53-D7DD-7750349C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0D2C7E-A039-D77A-1153-48F21A6D3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7D17C-BCC4-A317-C5F9-C817FC95A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E2EB06-EE30-2C2F-4255-04652449D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AA143-DE20-48F8-E36A-25FD9A406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19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7B3D03-1C96-1E53-D7DD-7750349C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0D2C7E-A039-D77A-1153-48F21A6D3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37D17C-BCC4-A317-C5F9-C817FC95A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1522E6-86A5-4B5F-A1AA-F7D1693CB152}" type="datetimeFigureOut">
              <a:rPr lang="fr-FR" smtClean="0"/>
              <a:t>25/06/2026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FE2EB06-EE30-2C2F-4255-04652449D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4AA143-DE20-48F8-E36A-25FD9A4067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FE5F17-BAF4-419E-80D8-0FDAB0BCDFDC}" type="slidenum">
              <a:rPr lang="fr-FR" smtClean="0"/>
              <a:t>‹N°›</a:t>
            </a:fld>
            <a:endParaRPr lang="fr-FR"/>
          </a:p>
        </p:txBody>
      </p:sp>
      <p:sp>
        <p:nvSpPr>
          <p:cNvPr id="900" name="Hairline"/>
          <p:cNvSpPr/>
          <p:nvPr/>
        </p:nvSpPr>
        <p:spPr>
          <a:xfrm>
            <a:off x="0" y="6750050"/>
            <a:ext cx="12192000" cy="9525"/>
          </a:xfrm>
          <a:prstGeom prst="rect">
            <a:avLst/>
          </a:prstGeom>
          <a:solidFill>
            <a:srgbClr val="E2E7E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01" name="BrandMark"/>
          <p:cNvSpPr/>
          <p:nvPr/>
        </p:nvSpPr>
        <p:spPr>
          <a:xfrm>
            <a:off x="812800" y="6724650"/>
            <a:ext cx="1828800" cy="38100"/>
          </a:xfrm>
          <a:prstGeom prst="rect">
            <a:avLst/>
          </a:prstGeom>
          <a:solidFill>
            <a:srgbClr val="E8941F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7196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6243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A4F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sv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.sv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6.png"/><Relationship Id="rId11" Type="http://schemas.openxmlformats.org/officeDocument/2006/relationships/image" Target="../media/image7.svg"/><Relationship Id="rId5" Type="http://schemas.openxmlformats.org/officeDocument/2006/relationships/image" Target="../media/image45.svg"/><Relationship Id="rId10" Type="http://schemas.openxmlformats.org/officeDocument/2006/relationships/image" Target="../media/image6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5E888B4-4C96-4A14-AA71-DF11A2209ECC}"/>
              </a:ext>
            </a:extLst>
          </p:cNvPr>
          <p:cNvSpPr/>
          <p:nvPr/>
        </p:nvSpPr>
        <p:spPr>
          <a:xfrm>
            <a:off x="850900" y="32004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FAF0374-1F56-4E39-9F4E-4497718566E9}"/>
              </a:ext>
            </a:extLst>
          </p:cNvPr>
          <p:cNvSpPr txBox="1"/>
          <p:nvPr/>
        </p:nvSpPr>
        <p:spPr>
          <a:xfrm>
            <a:off x="812800" y="33782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COMPANY PROFILE   ·   2026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C9E9B7A-CB75-44BD-B454-31E96B6FBA8F}"/>
              </a:ext>
            </a:extLst>
          </p:cNvPr>
          <p:cNvSpPr txBox="1"/>
          <p:nvPr/>
        </p:nvSpPr>
        <p:spPr>
          <a:xfrm>
            <a:off x="787400" y="3759200"/>
            <a:ext cx="10668000" cy="165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4600" b="1">
                <a:solidFill>
                  <a:srgbClr val="FFFFFF"/>
                </a:solidFill>
                <a:latin typeface="Montserrat"/>
              </a:rPr>
              <a:t>Un projet. Un partenaire.
Toutes les expertises.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4088D70-A9AF-43FB-8BCE-A15766D6244E}"/>
              </a:ext>
            </a:extLst>
          </p:cNvPr>
          <p:cNvSpPr txBox="1"/>
          <p:nvPr/>
        </p:nvSpPr>
        <p:spPr>
          <a:xfrm>
            <a:off x="850900" y="5486400"/>
            <a:ext cx="88900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>
                <a:solidFill>
                  <a:srgbClr val="9FB1C9"/>
                </a:solidFill>
              </a:rPr>
              <a:t>Project Development &amp; Engineering Consultancy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E1CC4-69A9-42F4-BFC1-DA9826B01FA5}"/>
              </a:ext>
            </a:extLst>
          </p:cNvPr>
          <p:cNvSpPr txBox="1"/>
          <p:nvPr/>
        </p:nvSpPr>
        <p:spPr>
          <a:xfrm>
            <a:off x="812800" y="6324600"/>
            <a:ext cx="10668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C7D0DE"/>
                </a:solidFill>
              </a:rPr>
              <a:t>Côte d'Ivoire &amp; Afrique de l'Ouest      ·      www.ozo-consulting.ci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28B0A7-2EA7-099C-5A94-078D53684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" y="208133"/>
            <a:ext cx="2790190" cy="156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81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F2BC06-5CFA-4A28-B3D5-263FF68B29E8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RÉSEAU D'EXPERTS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765DB48-A172-4A17-A5D2-94586D4ACA86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équipe réduite, une expertise illimitée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F24290-ECD8-4C84-A31B-86B57762DBE3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2DD6BC-1C87-420F-8A57-BC08F791634D}"/>
              </a:ext>
            </a:extLst>
          </p:cNvPr>
          <p:cNvSpPr txBox="1"/>
          <p:nvPr/>
        </p:nvSpPr>
        <p:spPr>
          <a:xfrm>
            <a:off x="812800" y="1651000"/>
            <a:ext cx="10414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Vous bénéficiez des meilleures compétences — sans la structure lourde. Un modèle agile, compétitif et taillé pour vos projets.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4076C86-E778-4634-9330-E5508C55DFB5}"/>
              </a:ext>
            </a:extLst>
          </p:cNvPr>
          <p:cNvSpPr/>
          <p:nvPr/>
        </p:nvSpPr>
        <p:spPr>
          <a:xfrm>
            <a:off x="812800" y="2311400"/>
            <a:ext cx="4673600" cy="16256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7B69D1-7EB0-49E3-B44E-E1623C22D7DF}"/>
              </a:ext>
            </a:extLst>
          </p:cNvPr>
          <p:cNvSpPr txBox="1"/>
          <p:nvPr/>
        </p:nvSpPr>
        <p:spPr>
          <a:xfrm>
            <a:off x="1117600" y="2565400"/>
            <a:ext cx="40640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 b="1">
                <a:solidFill>
                  <a:srgbClr val="E8941F"/>
                </a:solidFill>
                <a:latin typeface="Montserrat"/>
              </a:rPr>
              <a:t>ÉQUIPE PERMANENTE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8FC83AB-D9D8-48A8-A077-E21379AA069A}"/>
              </a:ext>
            </a:extLst>
          </p:cNvPr>
          <p:cNvSpPr txBox="1"/>
          <p:nvPr/>
        </p:nvSpPr>
        <p:spPr>
          <a:xfrm>
            <a:off x="1117600" y="2895600"/>
            <a:ext cx="4064000" cy="889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FFFFFF"/>
                </a:solidFill>
              </a:rPr>
              <a:t>Réduite, pluridisciplinaire et très qualifiée — le cœur stratégique de chaque mission.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1F205EC-EC17-4934-9903-9F63BDEDAE2C}"/>
              </a:ext>
            </a:extLst>
          </p:cNvPr>
          <p:cNvSpPr/>
          <p:nvPr/>
        </p:nvSpPr>
        <p:spPr>
          <a:xfrm>
            <a:off x="812800" y="4089400"/>
            <a:ext cx="46736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259B4D-5F12-4E11-A26D-3051DFD479D2}"/>
              </a:ext>
            </a:extLst>
          </p:cNvPr>
          <p:cNvSpPr/>
          <p:nvPr/>
        </p:nvSpPr>
        <p:spPr>
          <a:xfrm>
            <a:off x="812800" y="4089400"/>
            <a:ext cx="762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16ED85-6B07-42EC-8C9D-E72B5AB94716}"/>
              </a:ext>
            </a:extLst>
          </p:cNvPr>
          <p:cNvSpPr txBox="1"/>
          <p:nvPr/>
        </p:nvSpPr>
        <p:spPr>
          <a:xfrm>
            <a:off x="1117600" y="4343400"/>
            <a:ext cx="40640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RÉSEAU D'EXPERTS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743F4C-E6CD-4B8B-9752-B791D178B6B6}"/>
              </a:ext>
            </a:extLst>
          </p:cNvPr>
          <p:cNvSpPr txBox="1"/>
          <p:nvPr/>
        </p:nvSpPr>
        <p:spPr>
          <a:xfrm>
            <a:off x="1117600" y="4673600"/>
            <a:ext cx="4064000" cy="939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Spécialistes nationaux &amp; internationaux, mobilisés à la demande selon les besoins précis de votre projet.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1E985C-873F-4163-88CC-DEED810F7B6B}"/>
              </a:ext>
            </a:extLst>
          </p:cNvPr>
          <p:cNvSpPr txBox="1"/>
          <p:nvPr/>
        </p:nvSpPr>
        <p:spPr>
          <a:xfrm>
            <a:off x="5791200" y="2336800"/>
            <a:ext cx="5588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DOMAINES MOBILISABLES À LA DEMANDE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B3AD148-53EB-4969-AEAD-93D24B40ED0D}"/>
              </a:ext>
            </a:extLst>
          </p:cNvPr>
          <p:cNvSpPr/>
          <p:nvPr/>
        </p:nvSpPr>
        <p:spPr>
          <a:xfrm>
            <a:off x="5791200" y="2717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A2C8D6-00EB-4E6B-BA37-A202BBB5C0F6}"/>
              </a:ext>
            </a:extLst>
          </p:cNvPr>
          <p:cNvSpPr/>
          <p:nvPr/>
        </p:nvSpPr>
        <p:spPr>
          <a:xfrm>
            <a:off x="5791200" y="2717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4E8B0FC-FC27-4819-AADD-5C2A4572700E}"/>
              </a:ext>
            </a:extLst>
          </p:cNvPr>
          <p:cNvSpPr txBox="1"/>
          <p:nvPr/>
        </p:nvSpPr>
        <p:spPr>
          <a:xfrm>
            <a:off x="5918200" y="2717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Génie civil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42FCB00-2596-4F39-A276-82ED9B35C835}"/>
              </a:ext>
            </a:extLst>
          </p:cNvPr>
          <p:cNvSpPr/>
          <p:nvPr/>
        </p:nvSpPr>
        <p:spPr>
          <a:xfrm>
            <a:off x="7708900" y="2717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4FEFBB-9583-435A-B1D9-F12DFC869212}"/>
              </a:ext>
            </a:extLst>
          </p:cNvPr>
          <p:cNvSpPr/>
          <p:nvPr/>
        </p:nvSpPr>
        <p:spPr>
          <a:xfrm>
            <a:off x="7708900" y="2717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D43D703-FD7F-453F-A288-BC33DADD9522}"/>
              </a:ext>
            </a:extLst>
          </p:cNvPr>
          <p:cNvSpPr txBox="1"/>
          <p:nvPr/>
        </p:nvSpPr>
        <p:spPr>
          <a:xfrm>
            <a:off x="7835900" y="2717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Structures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DAE152D2-9642-4BC7-89BA-F233B232AB80}"/>
              </a:ext>
            </a:extLst>
          </p:cNvPr>
          <p:cNvSpPr/>
          <p:nvPr/>
        </p:nvSpPr>
        <p:spPr>
          <a:xfrm>
            <a:off x="9626600" y="2717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3F137D-6EA7-499C-BB5C-0629B2ECCC43}"/>
              </a:ext>
            </a:extLst>
          </p:cNvPr>
          <p:cNvSpPr/>
          <p:nvPr/>
        </p:nvSpPr>
        <p:spPr>
          <a:xfrm>
            <a:off x="9626600" y="2717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DE33EA8-ACF4-4C76-AD13-8C0CFD5B44DB}"/>
              </a:ext>
            </a:extLst>
          </p:cNvPr>
          <p:cNvSpPr txBox="1"/>
          <p:nvPr/>
        </p:nvSpPr>
        <p:spPr>
          <a:xfrm>
            <a:off x="9753600" y="2717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Géotechnique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E11E07-FCF5-4CAD-B268-F424D6AF3992}"/>
              </a:ext>
            </a:extLst>
          </p:cNvPr>
          <p:cNvSpPr/>
          <p:nvPr/>
        </p:nvSpPr>
        <p:spPr>
          <a:xfrm>
            <a:off x="5791200" y="3225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ED7E1CB-330B-4ACE-885D-92FAAC9E790D}"/>
              </a:ext>
            </a:extLst>
          </p:cNvPr>
          <p:cNvSpPr/>
          <p:nvPr/>
        </p:nvSpPr>
        <p:spPr>
          <a:xfrm>
            <a:off x="5791200" y="3225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54F61E9-0254-47AB-AF98-418EB24F261C}"/>
              </a:ext>
            </a:extLst>
          </p:cNvPr>
          <p:cNvSpPr txBox="1"/>
          <p:nvPr/>
        </p:nvSpPr>
        <p:spPr>
          <a:xfrm>
            <a:off x="5918200" y="3225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Hydraulique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ABAA363-D9BD-4BC8-93BB-86F35B106344}"/>
              </a:ext>
            </a:extLst>
          </p:cNvPr>
          <p:cNvSpPr/>
          <p:nvPr/>
        </p:nvSpPr>
        <p:spPr>
          <a:xfrm>
            <a:off x="7708900" y="3225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746EA01-8500-41E9-801D-E66A0FD30F94}"/>
              </a:ext>
            </a:extLst>
          </p:cNvPr>
          <p:cNvSpPr/>
          <p:nvPr/>
        </p:nvSpPr>
        <p:spPr>
          <a:xfrm>
            <a:off x="7708900" y="3225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D9C2D33-C60F-42A1-A6C3-ED60961AC07A}"/>
              </a:ext>
            </a:extLst>
          </p:cNvPr>
          <p:cNvSpPr txBox="1"/>
          <p:nvPr/>
        </p:nvSpPr>
        <p:spPr>
          <a:xfrm>
            <a:off x="7835900" y="3225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Électricité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5FB0F116-1364-4CB0-ACA5-7F582D67B825}"/>
              </a:ext>
            </a:extLst>
          </p:cNvPr>
          <p:cNvSpPr/>
          <p:nvPr/>
        </p:nvSpPr>
        <p:spPr>
          <a:xfrm>
            <a:off x="9626600" y="3225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B6FDA55-D539-4E6C-8127-A1F9388B4D17}"/>
              </a:ext>
            </a:extLst>
          </p:cNvPr>
          <p:cNvSpPr/>
          <p:nvPr/>
        </p:nvSpPr>
        <p:spPr>
          <a:xfrm>
            <a:off x="9626600" y="3225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22539703-A4CC-4C58-BBB7-ED0C17EFB1CA}"/>
              </a:ext>
            </a:extLst>
          </p:cNvPr>
          <p:cNvSpPr txBox="1"/>
          <p:nvPr/>
        </p:nvSpPr>
        <p:spPr>
          <a:xfrm>
            <a:off x="9753600" y="3225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Énergie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12F91D7-ADF2-45B7-ADD9-86B258C30BC3}"/>
              </a:ext>
            </a:extLst>
          </p:cNvPr>
          <p:cNvSpPr/>
          <p:nvPr/>
        </p:nvSpPr>
        <p:spPr>
          <a:xfrm>
            <a:off x="5791200" y="3733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ECC9D3B-1B55-49E5-A0F8-202EE73F7E11}"/>
              </a:ext>
            </a:extLst>
          </p:cNvPr>
          <p:cNvSpPr/>
          <p:nvPr/>
        </p:nvSpPr>
        <p:spPr>
          <a:xfrm>
            <a:off x="5791200" y="3733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61810B8-60C7-4C01-BC5F-42873529A5AA}"/>
              </a:ext>
            </a:extLst>
          </p:cNvPr>
          <p:cNvSpPr txBox="1"/>
          <p:nvPr/>
        </p:nvSpPr>
        <p:spPr>
          <a:xfrm>
            <a:off x="5918200" y="3733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Mécanique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5EC4BC18-139E-4B75-B41C-43F148E6A2F3}"/>
              </a:ext>
            </a:extLst>
          </p:cNvPr>
          <p:cNvSpPr/>
          <p:nvPr/>
        </p:nvSpPr>
        <p:spPr>
          <a:xfrm>
            <a:off x="7708900" y="3733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FF661C-5141-48BC-A30F-7E59F7A7F130}"/>
              </a:ext>
            </a:extLst>
          </p:cNvPr>
          <p:cNvSpPr/>
          <p:nvPr/>
        </p:nvSpPr>
        <p:spPr>
          <a:xfrm>
            <a:off x="7708900" y="3733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91EFEDD-41A7-4B0D-8E0D-5721AD4D9B26}"/>
              </a:ext>
            </a:extLst>
          </p:cNvPr>
          <p:cNvSpPr txBox="1"/>
          <p:nvPr/>
        </p:nvSpPr>
        <p:spPr>
          <a:xfrm>
            <a:off x="7835900" y="3733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HSE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3DF687D-FAC1-4ED2-B26A-F3791879CA54}"/>
              </a:ext>
            </a:extLst>
          </p:cNvPr>
          <p:cNvSpPr/>
          <p:nvPr/>
        </p:nvSpPr>
        <p:spPr>
          <a:xfrm>
            <a:off x="9626600" y="3733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FDC7AE-22EB-473D-86F3-7F98EDDC8ACE}"/>
              </a:ext>
            </a:extLst>
          </p:cNvPr>
          <p:cNvSpPr/>
          <p:nvPr/>
        </p:nvSpPr>
        <p:spPr>
          <a:xfrm>
            <a:off x="9626600" y="3733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795E4281-EDD4-4E6D-994C-19DE061A1DB2}"/>
              </a:ext>
            </a:extLst>
          </p:cNvPr>
          <p:cNvSpPr txBox="1"/>
          <p:nvPr/>
        </p:nvSpPr>
        <p:spPr>
          <a:xfrm>
            <a:off x="9753600" y="3733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Topographie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D6E0C81C-0FFA-49CF-BED3-E60C3D5E15D6}"/>
              </a:ext>
            </a:extLst>
          </p:cNvPr>
          <p:cNvSpPr/>
          <p:nvPr/>
        </p:nvSpPr>
        <p:spPr>
          <a:xfrm>
            <a:off x="5791200" y="4241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F1F5C41-B936-4DE5-AE37-621B9CC5F1C9}"/>
              </a:ext>
            </a:extLst>
          </p:cNvPr>
          <p:cNvSpPr/>
          <p:nvPr/>
        </p:nvSpPr>
        <p:spPr>
          <a:xfrm>
            <a:off x="5791200" y="4241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CE750A6-10BC-4DFF-869E-6D1B67DC8198}"/>
              </a:ext>
            </a:extLst>
          </p:cNvPr>
          <p:cNvSpPr txBox="1"/>
          <p:nvPr/>
        </p:nvSpPr>
        <p:spPr>
          <a:xfrm>
            <a:off x="5918200" y="4241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BIM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5EA941F8-633D-49E2-B330-B6DE71CAEBD4}"/>
              </a:ext>
            </a:extLst>
          </p:cNvPr>
          <p:cNvSpPr/>
          <p:nvPr/>
        </p:nvSpPr>
        <p:spPr>
          <a:xfrm>
            <a:off x="7708900" y="4241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7DBF7FB-5DD7-4A78-8A29-0D2DAEFE7A95}"/>
              </a:ext>
            </a:extLst>
          </p:cNvPr>
          <p:cNvSpPr/>
          <p:nvPr/>
        </p:nvSpPr>
        <p:spPr>
          <a:xfrm>
            <a:off x="7708900" y="4241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898B0AC5-A392-4F05-807F-04A990340925}"/>
              </a:ext>
            </a:extLst>
          </p:cNvPr>
          <p:cNvSpPr txBox="1"/>
          <p:nvPr/>
        </p:nvSpPr>
        <p:spPr>
          <a:xfrm>
            <a:off x="7835900" y="4241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Architecture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04B0C8FF-7719-447E-A1EF-571DB53FB565}"/>
              </a:ext>
            </a:extLst>
          </p:cNvPr>
          <p:cNvSpPr/>
          <p:nvPr/>
        </p:nvSpPr>
        <p:spPr>
          <a:xfrm>
            <a:off x="9626600" y="4241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D2A7B06-365F-4321-B437-E9E44A6DE1A4}"/>
              </a:ext>
            </a:extLst>
          </p:cNvPr>
          <p:cNvSpPr/>
          <p:nvPr/>
        </p:nvSpPr>
        <p:spPr>
          <a:xfrm>
            <a:off x="9626600" y="4241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FA62C7A-5AFA-4AD1-B868-9DD610310ED4}"/>
              </a:ext>
            </a:extLst>
          </p:cNvPr>
          <p:cNvSpPr txBox="1"/>
          <p:nvPr/>
        </p:nvSpPr>
        <p:spPr>
          <a:xfrm>
            <a:off x="9753600" y="4241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Environnement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7E4507E7-B285-4FFC-B583-DFEF624DC7A7}"/>
              </a:ext>
            </a:extLst>
          </p:cNvPr>
          <p:cNvSpPr/>
          <p:nvPr/>
        </p:nvSpPr>
        <p:spPr>
          <a:xfrm>
            <a:off x="5791200" y="4749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4D5E3E7-E801-41D9-885E-C19BFAD028B9}"/>
              </a:ext>
            </a:extLst>
          </p:cNvPr>
          <p:cNvSpPr/>
          <p:nvPr/>
        </p:nvSpPr>
        <p:spPr>
          <a:xfrm>
            <a:off x="5791200" y="4749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9B437A59-DD95-4BEA-89EC-82BDDF7B616E}"/>
              </a:ext>
            </a:extLst>
          </p:cNvPr>
          <p:cNvSpPr txBox="1"/>
          <p:nvPr/>
        </p:nvSpPr>
        <p:spPr>
          <a:xfrm>
            <a:off x="5918200" y="4749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Finance projets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73314707-4C58-4555-BB83-F975609A8C6C}"/>
              </a:ext>
            </a:extLst>
          </p:cNvPr>
          <p:cNvSpPr/>
          <p:nvPr/>
        </p:nvSpPr>
        <p:spPr>
          <a:xfrm>
            <a:off x="7708900" y="4749800"/>
            <a:ext cx="1752600" cy="4318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0AD39E2-C7BD-47BE-B6AC-6400BC3078B0}"/>
              </a:ext>
            </a:extLst>
          </p:cNvPr>
          <p:cNvSpPr/>
          <p:nvPr/>
        </p:nvSpPr>
        <p:spPr>
          <a:xfrm>
            <a:off x="7708900" y="4749800"/>
            <a:ext cx="50800" cy="431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3ED34801-D01B-4812-885F-3C9C0B8DC6C0}"/>
              </a:ext>
            </a:extLst>
          </p:cNvPr>
          <p:cNvSpPr txBox="1"/>
          <p:nvPr/>
        </p:nvSpPr>
        <p:spPr>
          <a:xfrm>
            <a:off x="7835900" y="4749800"/>
            <a:ext cx="1574800" cy="431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</a:rPr>
              <a:t>Juridique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18277A9-88E0-47A5-9246-1F43A5DA7DC4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10  —  19</a:t>
            </a:r>
          </a:p>
        </p:txBody>
      </p:sp>
    </p:spTree>
    <p:extLst>
      <p:ext uri="{BB962C8B-B14F-4D97-AF65-F5344CB8AC3E}">
        <p14:creationId xmlns:p14="http://schemas.microsoft.com/office/powerpoint/2010/main" val="1948671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030335-F591-45AF-844B-29D1CC2BE95F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LA DIVISION CONSTRUCTION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1BC217-94B3-41E7-BC5D-9B2B909B0323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Réaliser vos travaux — si vous le souhaitez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DCB71F-8B43-49E4-85F6-F456FC50711A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4D935EC-DEE8-4CC3-BD43-6DF1C11DA409}"/>
              </a:ext>
            </a:extLst>
          </p:cNvPr>
          <p:cNvSpPr txBox="1"/>
          <p:nvPr/>
        </p:nvSpPr>
        <p:spPr>
          <a:xfrm>
            <a:off x="812800" y="1651000"/>
            <a:ext cx="10414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Une capacité supplémentaire, activée uniquement à votre demande. Vous choisissez votre niveau de délégation — OZO s'adapte.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65F3747-057C-4C19-B84D-206DA7B32462}"/>
              </a:ext>
            </a:extLst>
          </p:cNvPr>
          <p:cNvSpPr/>
          <p:nvPr/>
        </p:nvSpPr>
        <p:spPr>
          <a:xfrm>
            <a:off x="812800" y="2286000"/>
            <a:ext cx="5054600" cy="3327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B20B70-8A1E-4101-BD81-65F82A290E98}"/>
              </a:ext>
            </a:extLst>
          </p:cNvPr>
          <p:cNvSpPr/>
          <p:nvPr/>
        </p:nvSpPr>
        <p:spPr>
          <a:xfrm>
            <a:off x="812800" y="2286000"/>
            <a:ext cx="76200" cy="33274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4BA6CC-80E5-4190-90BE-6CFCFB4DB140}"/>
              </a:ext>
            </a:extLst>
          </p:cNvPr>
          <p:cNvSpPr txBox="1"/>
          <p:nvPr/>
        </p:nvSpPr>
        <p:spPr>
          <a:xfrm>
            <a:off x="2032000" y="2565400"/>
            <a:ext cx="355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  <a:latin typeface="Montserrat"/>
              </a:rPr>
              <a:t>OPTION 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697DB49-03CD-467C-8060-D3CA26A61853}"/>
              </a:ext>
            </a:extLst>
          </p:cNvPr>
          <p:cNvSpPr txBox="1"/>
          <p:nvPr/>
        </p:nvSpPr>
        <p:spPr>
          <a:xfrm>
            <a:off x="2032000" y="2819400"/>
            <a:ext cx="35814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000" b="1">
                <a:solidFill>
                  <a:srgbClr val="16243F"/>
                </a:solidFill>
                <a:latin typeface="Montserrat"/>
              </a:rPr>
              <a:t>Vous gardez la main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E174FE-F8A8-498C-87BE-84F20A6773B0}"/>
              </a:ext>
            </a:extLst>
          </p:cNvPr>
          <p:cNvSpPr txBox="1"/>
          <p:nvPr/>
        </p:nvSpPr>
        <p:spPr>
          <a:xfrm>
            <a:off x="1168400" y="3403600"/>
            <a:ext cx="4368800" cy="965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2E3A4F"/>
                </a:solidFill>
              </a:rPr>
              <a:t>OZO intervient en conseil, AMO, Maître d'œuvre, PMO ou Owner's Engineer — en toute indépendance vis-à-vis des entreprises de travaux.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38260B6-2AB0-443E-8C12-45ECA4C4D012}"/>
              </a:ext>
            </a:extLst>
          </p:cNvPr>
          <p:cNvSpPr txBox="1"/>
          <p:nvPr/>
        </p:nvSpPr>
        <p:spPr>
          <a:xfrm>
            <a:off x="1168400" y="45212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C35B7C-3600-4627-BEEC-9D02EF346F8E}"/>
              </a:ext>
            </a:extLst>
          </p:cNvPr>
          <p:cNvSpPr txBox="1"/>
          <p:nvPr/>
        </p:nvSpPr>
        <p:spPr>
          <a:xfrm>
            <a:off x="1447800" y="45212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2E3A4F"/>
                </a:solidFill>
              </a:rPr>
              <a:t>Neutralité totale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4EB4940-3BD3-460D-936A-2BB171EAAF2A}"/>
              </a:ext>
            </a:extLst>
          </p:cNvPr>
          <p:cNvSpPr txBox="1"/>
          <p:nvPr/>
        </p:nvSpPr>
        <p:spPr>
          <a:xfrm>
            <a:off x="1168400" y="48514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C44C21C-D8CC-4026-A85F-2546B940A77C}"/>
              </a:ext>
            </a:extLst>
          </p:cNvPr>
          <p:cNvSpPr txBox="1"/>
          <p:nvPr/>
        </p:nvSpPr>
        <p:spPr>
          <a:xfrm>
            <a:off x="1447800" y="48514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2E3A4F"/>
                </a:solidFill>
              </a:rPr>
              <a:t>Mise en concurrence ouverte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4977429-6D2E-4ED8-A341-97C9F5736C82}"/>
              </a:ext>
            </a:extLst>
          </p:cNvPr>
          <p:cNvSpPr txBox="1"/>
          <p:nvPr/>
        </p:nvSpPr>
        <p:spPr>
          <a:xfrm>
            <a:off x="1168400" y="51816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2C396E7-C938-42AD-AAAC-52CD5C6A4D21}"/>
              </a:ext>
            </a:extLst>
          </p:cNvPr>
          <p:cNvSpPr txBox="1"/>
          <p:nvPr/>
        </p:nvSpPr>
        <p:spPr>
          <a:xfrm>
            <a:off x="1447800" y="51816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2E3A4F"/>
                </a:solidFill>
              </a:rPr>
              <a:t>Contrôle renforcé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D6D7F4F-03DB-40A3-8D84-6A517EC657B0}"/>
              </a:ext>
            </a:extLst>
          </p:cNvPr>
          <p:cNvSpPr/>
          <p:nvPr/>
        </p:nvSpPr>
        <p:spPr>
          <a:xfrm>
            <a:off x="6324600" y="2286000"/>
            <a:ext cx="5054600" cy="33274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40170F-100A-4495-ACD8-EED2467F7CB0}"/>
              </a:ext>
            </a:extLst>
          </p:cNvPr>
          <p:cNvSpPr txBox="1"/>
          <p:nvPr/>
        </p:nvSpPr>
        <p:spPr>
          <a:xfrm>
            <a:off x="7543800" y="2565400"/>
            <a:ext cx="355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  <a:latin typeface="Montserrat"/>
              </a:rPr>
              <a:t>OPTION 2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B0124B1-8054-4235-89A5-6CAD6C16582A}"/>
              </a:ext>
            </a:extLst>
          </p:cNvPr>
          <p:cNvSpPr txBox="1"/>
          <p:nvPr/>
        </p:nvSpPr>
        <p:spPr>
          <a:xfrm>
            <a:off x="7543800" y="2819400"/>
            <a:ext cx="35814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000" b="1">
                <a:solidFill>
                  <a:srgbClr val="FFFFFF"/>
                </a:solidFill>
                <a:latin typeface="Montserrat"/>
              </a:rPr>
              <a:t>Vous déléguez l'exécution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E64B07A-FE21-4238-ADED-5065798E3CCE}"/>
              </a:ext>
            </a:extLst>
          </p:cNvPr>
          <p:cNvSpPr txBox="1"/>
          <p:nvPr/>
        </p:nvSpPr>
        <p:spPr>
          <a:xfrm>
            <a:off x="6680200" y="3403600"/>
            <a:ext cx="4368800" cy="965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OZO réalise les travaux via sa Division Construction : un seul responsable, de la conception jusqu'à la mise en service.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466D46E-75DC-40D3-91E3-A498354BDE39}"/>
              </a:ext>
            </a:extLst>
          </p:cNvPr>
          <p:cNvSpPr txBox="1"/>
          <p:nvPr/>
        </p:nvSpPr>
        <p:spPr>
          <a:xfrm>
            <a:off x="6680200" y="45212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95FAC92-AA2F-410E-8552-8E1F0D1A0133}"/>
              </a:ext>
            </a:extLst>
          </p:cNvPr>
          <p:cNvSpPr txBox="1"/>
          <p:nvPr/>
        </p:nvSpPr>
        <p:spPr>
          <a:xfrm>
            <a:off x="6959600" y="45212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Interlocuteur unique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9C809E5-E975-4E3A-B2E6-6090F2854735}"/>
              </a:ext>
            </a:extLst>
          </p:cNvPr>
          <p:cNvSpPr txBox="1"/>
          <p:nvPr/>
        </p:nvSpPr>
        <p:spPr>
          <a:xfrm>
            <a:off x="6680200" y="48514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A4E6C24-AAD9-4308-AF10-D7DDCFB1ED6A}"/>
              </a:ext>
            </a:extLst>
          </p:cNvPr>
          <p:cNvSpPr txBox="1"/>
          <p:nvPr/>
        </p:nvSpPr>
        <p:spPr>
          <a:xfrm>
            <a:off x="6959600" y="48514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Responsabilité unique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77E0B79-221E-4077-809C-B21BB21F10AE}"/>
              </a:ext>
            </a:extLst>
          </p:cNvPr>
          <p:cNvSpPr txBox="1"/>
          <p:nvPr/>
        </p:nvSpPr>
        <p:spPr>
          <a:xfrm>
            <a:off x="6680200" y="5181600"/>
            <a:ext cx="2286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C80CB13-1D13-435F-BD3B-B8A621D4C0DE}"/>
              </a:ext>
            </a:extLst>
          </p:cNvPr>
          <p:cNvSpPr txBox="1"/>
          <p:nvPr/>
        </p:nvSpPr>
        <p:spPr>
          <a:xfrm>
            <a:off x="6959600" y="5181600"/>
            <a:ext cx="4064000" cy="27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Délais &amp; qualité maîtrisés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DEBC4-41A7-450F-99AC-E13ACE1A2098}"/>
              </a:ext>
            </a:extLst>
          </p:cNvPr>
          <p:cNvSpPr txBox="1"/>
          <p:nvPr/>
        </p:nvSpPr>
        <p:spPr>
          <a:xfrm>
            <a:off x="812800" y="5816600"/>
            <a:ext cx="10566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Dans tous les cas, votre intérêt prime — transparence, qualité et conformité aux meilleures pratiques.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E4F5340-71F6-4BFF-980F-02E9AB9E8FDD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11  —  19</a:t>
            </a:r>
          </a:p>
        </p:txBody>
      </p:sp>
      <p:pic>
        <p:nvPicPr>
          <p:cNvPr id="29" name="Graphic 2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400" y="2616200"/>
            <a:ext cx="558800" cy="558800"/>
          </a:xfrm>
          <a:prstGeom prst="rect">
            <a:avLst/>
          </a:prstGeom>
        </p:spPr>
      </p:pic>
      <p:pic>
        <p:nvPicPr>
          <p:cNvPr id="30" name="Graphic 3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80200" y="26162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578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012D84-55D2-4E19-9092-52BB0D89E82D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NOS SECTEURS D'ACTIVITÉ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93AC95-48F7-4FD4-89E8-BD253CB2BC96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expertise au service de six secteurs clés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6908B4-9CD7-4168-85FF-CF4424DA7354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F6C80F-DBCC-403F-8D6F-6E51A2CBC092}"/>
              </a:ext>
            </a:extLst>
          </p:cNvPr>
          <p:cNvSpPr/>
          <p:nvPr/>
        </p:nvSpPr>
        <p:spPr>
          <a:xfrm>
            <a:off x="812800" y="22352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4AD75F-6DC6-479F-8168-DF478CCBA25D}"/>
              </a:ext>
            </a:extLst>
          </p:cNvPr>
          <p:cNvSpPr/>
          <p:nvPr/>
        </p:nvSpPr>
        <p:spPr>
          <a:xfrm>
            <a:off x="812800" y="2235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F7CB251-FDD2-4C7B-9D0C-5B0F1049CFA0}"/>
              </a:ext>
            </a:extLst>
          </p:cNvPr>
          <p:cNvSpPr txBox="1"/>
          <p:nvPr/>
        </p:nvSpPr>
        <p:spPr>
          <a:xfrm>
            <a:off x="1066800" y="31496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Mines &amp; ressources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3A2465F-0292-47F0-A06F-85699871E65E}"/>
              </a:ext>
            </a:extLst>
          </p:cNvPr>
          <p:cNvSpPr txBox="1"/>
          <p:nvPr/>
        </p:nvSpPr>
        <p:spPr>
          <a:xfrm>
            <a:off x="1066800" y="35052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Infrastructures minières, sites et réseaux techniques.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AD6AD38-E860-4526-B386-B1BE6E4A8387}"/>
              </a:ext>
            </a:extLst>
          </p:cNvPr>
          <p:cNvSpPr/>
          <p:nvPr/>
        </p:nvSpPr>
        <p:spPr>
          <a:xfrm>
            <a:off x="4432300" y="22352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B9F7FA-0C33-41C7-9CF3-2395498F9295}"/>
              </a:ext>
            </a:extLst>
          </p:cNvPr>
          <p:cNvSpPr/>
          <p:nvPr/>
        </p:nvSpPr>
        <p:spPr>
          <a:xfrm>
            <a:off x="4432300" y="2235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62E775E-6781-43D4-B02B-E5773D2B72FB}"/>
              </a:ext>
            </a:extLst>
          </p:cNvPr>
          <p:cNvSpPr txBox="1"/>
          <p:nvPr/>
        </p:nvSpPr>
        <p:spPr>
          <a:xfrm>
            <a:off x="4686300" y="31496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Industrie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E3C794A-F65D-4320-9D78-AFCCFB45C417}"/>
              </a:ext>
            </a:extLst>
          </p:cNvPr>
          <p:cNvSpPr txBox="1"/>
          <p:nvPr/>
        </p:nvSpPr>
        <p:spPr>
          <a:xfrm>
            <a:off x="4686300" y="35052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Installations et unités de production.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E821DAF2-546C-4A51-95BC-1C1F64CE0D37}"/>
              </a:ext>
            </a:extLst>
          </p:cNvPr>
          <p:cNvSpPr/>
          <p:nvPr/>
        </p:nvSpPr>
        <p:spPr>
          <a:xfrm>
            <a:off x="8051800" y="22352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116AF1-C0E2-4B85-B51B-E7C9F9C5CED0}"/>
              </a:ext>
            </a:extLst>
          </p:cNvPr>
          <p:cNvSpPr/>
          <p:nvPr/>
        </p:nvSpPr>
        <p:spPr>
          <a:xfrm>
            <a:off x="8051800" y="2235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4DF33A8-E151-46F8-968A-4D2FE85F67FF}"/>
              </a:ext>
            </a:extLst>
          </p:cNvPr>
          <p:cNvSpPr txBox="1"/>
          <p:nvPr/>
        </p:nvSpPr>
        <p:spPr>
          <a:xfrm>
            <a:off x="8305800" y="31496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Énergie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20378E4-092E-4A12-BBBF-582DE05B30E4}"/>
              </a:ext>
            </a:extLst>
          </p:cNvPr>
          <p:cNvSpPr txBox="1"/>
          <p:nvPr/>
        </p:nvSpPr>
        <p:spPr>
          <a:xfrm>
            <a:off x="8305800" y="35052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Production, réseaux et efficacité énergétique.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627E89C6-44EA-4B03-8F59-B47B4F804D28}"/>
              </a:ext>
            </a:extLst>
          </p:cNvPr>
          <p:cNvSpPr/>
          <p:nvPr/>
        </p:nvSpPr>
        <p:spPr>
          <a:xfrm>
            <a:off x="812800" y="4318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900CC4-7F60-405C-801E-E061144824D6}"/>
              </a:ext>
            </a:extLst>
          </p:cNvPr>
          <p:cNvSpPr/>
          <p:nvPr/>
        </p:nvSpPr>
        <p:spPr>
          <a:xfrm>
            <a:off x="812800" y="4318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1CAFB2B-1267-4164-9128-59F460DF75BF}"/>
              </a:ext>
            </a:extLst>
          </p:cNvPr>
          <p:cNvSpPr txBox="1"/>
          <p:nvPr/>
        </p:nvSpPr>
        <p:spPr>
          <a:xfrm>
            <a:off x="1066800" y="52324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Infrastructures &amp; génie civil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44F49EA-77BF-4B29-A18F-9490F58ACF7A}"/>
              </a:ext>
            </a:extLst>
          </p:cNvPr>
          <p:cNvSpPr txBox="1"/>
          <p:nvPr/>
        </p:nvSpPr>
        <p:spPr>
          <a:xfrm>
            <a:off x="1066800" y="57912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Routes, ouvrages d'art, hydraulique et VRD.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0994E8-990E-42F3-8B72-798B9BB5D616}"/>
              </a:ext>
            </a:extLst>
          </p:cNvPr>
          <p:cNvSpPr/>
          <p:nvPr/>
        </p:nvSpPr>
        <p:spPr>
          <a:xfrm>
            <a:off x="4432300" y="4318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F8C2CC-BC6D-4647-A54F-E89333F589E6}"/>
              </a:ext>
            </a:extLst>
          </p:cNvPr>
          <p:cNvSpPr/>
          <p:nvPr/>
        </p:nvSpPr>
        <p:spPr>
          <a:xfrm>
            <a:off x="4432300" y="4318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9409251-B87F-40EC-B249-361E98736232}"/>
              </a:ext>
            </a:extLst>
          </p:cNvPr>
          <p:cNvSpPr txBox="1"/>
          <p:nvPr/>
        </p:nvSpPr>
        <p:spPr>
          <a:xfrm>
            <a:off x="4686300" y="52324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Immobilier &amp; bâtiment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D740EA-38C6-45F0-B32D-880089437AF6}"/>
              </a:ext>
            </a:extLst>
          </p:cNvPr>
          <p:cNvSpPr txBox="1"/>
          <p:nvPr/>
        </p:nvSpPr>
        <p:spPr>
          <a:xfrm>
            <a:off x="4686300" y="55880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Programmes résidentiels, tertiaires et mixtes.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67F178A-0EA8-4073-8DBB-9F35F5258EBF}"/>
              </a:ext>
            </a:extLst>
          </p:cNvPr>
          <p:cNvSpPr/>
          <p:nvPr/>
        </p:nvSpPr>
        <p:spPr>
          <a:xfrm>
            <a:off x="8051800" y="4318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0534F22-81AB-4980-A10E-231EA08D272F}"/>
              </a:ext>
            </a:extLst>
          </p:cNvPr>
          <p:cNvSpPr/>
          <p:nvPr/>
        </p:nvSpPr>
        <p:spPr>
          <a:xfrm>
            <a:off x="8051800" y="4318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FD016-A176-4C72-9BA0-2BEFBEE72DDF}"/>
              </a:ext>
            </a:extLst>
          </p:cNvPr>
          <p:cNvSpPr txBox="1"/>
          <p:nvPr/>
        </p:nvSpPr>
        <p:spPr>
          <a:xfrm>
            <a:off x="8305800" y="52324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Développement territorial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4D9E575-C3B6-4B74-A804-7230E34167B0}"/>
              </a:ext>
            </a:extLst>
          </p:cNvPr>
          <p:cNvSpPr txBox="1"/>
          <p:nvPr/>
        </p:nvSpPr>
        <p:spPr>
          <a:xfrm>
            <a:off x="8305800" y="5791200"/>
            <a:ext cx="28702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Aménagement et équipements collectifs.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D19C421-F6D2-4C70-9CF9-CCF4DA06FF7B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12  —  19</a:t>
            </a:r>
          </a:p>
        </p:txBody>
      </p:sp>
      <p:pic>
        <p:nvPicPr>
          <p:cNvPr id="30" name="Graphic 3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489200"/>
            <a:ext cx="508000" cy="508000"/>
          </a:xfrm>
          <a:prstGeom prst="rect">
            <a:avLst/>
          </a:prstGeom>
        </p:spPr>
      </p:pic>
      <p:pic>
        <p:nvPicPr>
          <p:cNvPr id="31" name="Graphic 3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6300" y="2489200"/>
            <a:ext cx="508000" cy="508000"/>
          </a:xfrm>
          <a:prstGeom prst="rect">
            <a:avLst/>
          </a:prstGeom>
        </p:spPr>
      </p:pic>
      <p:pic>
        <p:nvPicPr>
          <p:cNvPr id="32" name="Graphic 3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05800" y="2489200"/>
            <a:ext cx="508000" cy="508000"/>
          </a:xfrm>
          <a:prstGeom prst="rect">
            <a:avLst/>
          </a:prstGeom>
        </p:spPr>
      </p:pic>
      <p:pic>
        <p:nvPicPr>
          <p:cNvPr id="33" name="Graphic 33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800" y="4572000"/>
            <a:ext cx="508000" cy="508000"/>
          </a:xfrm>
          <a:prstGeom prst="rect">
            <a:avLst/>
          </a:prstGeom>
        </p:spPr>
      </p:pic>
      <p:pic>
        <p:nvPicPr>
          <p:cNvPr id="34" name="Graphic 34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86300" y="4572000"/>
            <a:ext cx="508000" cy="508000"/>
          </a:xfrm>
          <a:prstGeom prst="rect">
            <a:avLst/>
          </a:prstGeom>
        </p:spPr>
      </p:pic>
      <p:pic>
        <p:nvPicPr>
          <p:cNvPr id="35" name="Graphic 35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05800" y="4572000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61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8557C8-0400-4BCB-A45A-CEBD526A62D7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MÉTHODOLOGIE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5E15DF-E29E-4253-9D61-259BDAF28E32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méthode rigoureuse, du cadrage à la livraison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A19B3F-09AA-414D-AAE9-04AA3E520FF4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0B170C-718E-403E-8ABC-245881CE47DD}"/>
              </a:ext>
            </a:extLst>
          </p:cNvPr>
          <p:cNvSpPr txBox="1"/>
          <p:nvPr/>
        </p:nvSpPr>
        <p:spPr>
          <a:xfrm>
            <a:off x="812800" y="1651000"/>
            <a:ext cx="104140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Une démarche structurée qui sécurise chaque décision et transforme l'incertitude en trajectoire maîtrisée.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7F8BCF-BB56-404A-9FD5-098B8DE0AE1A}"/>
              </a:ext>
            </a:extLst>
          </p:cNvPr>
          <p:cNvSpPr/>
          <p:nvPr/>
        </p:nvSpPr>
        <p:spPr>
          <a:xfrm>
            <a:off x="812800" y="2235200"/>
            <a:ext cx="19812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6CF0E5E7-1DDE-42CD-9300-C38A074F6151}"/>
              </a:ext>
            </a:extLst>
          </p:cNvPr>
          <p:cNvSpPr/>
          <p:nvPr/>
        </p:nvSpPr>
        <p:spPr>
          <a:xfrm>
            <a:off x="1600200" y="2514600"/>
            <a:ext cx="406400" cy="4064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2E5590-ECFD-4750-8DBF-BE596C362AD0}"/>
              </a:ext>
            </a:extLst>
          </p:cNvPr>
          <p:cNvSpPr txBox="1"/>
          <p:nvPr/>
        </p:nvSpPr>
        <p:spPr>
          <a:xfrm>
            <a:off x="939800" y="3073400"/>
            <a:ext cx="1727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Cadrer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406D716-BBCB-43B4-8442-4851A16D2BF5}"/>
              </a:ext>
            </a:extLst>
          </p:cNvPr>
          <p:cNvSpPr txBox="1"/>
          <p:nvPr/>
        </p:nvSpPr>
        <p:spPr>
          <a:xfrm>
            <a:off x="990600" y="3479800"/>
            <a:ext cx="1625600" cy="1270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Comprendre le besoin, fixer les objectifs et les contraintes.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3ED4203-1681-4765-992C-5C89295866B2}"/>
              </a:ext>
            </a:extLst>
          </p:cNvPr>
          <p:cNvSpPr/>
          <p:nvPr/>
        </p:nvSpPr>
        <p:spPr>
          <a:xfrm>
            <a:off x="2946400" y="2235200"/>
            <a:ext cx="19812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158431D-7886-414A-93DE-F3CC99B6722D}"/>
              </a:ext>
            </a:extLst>
          </p:cNvPr>
          <p:cNvSpPr/>
          <p:nvPr/>
        </p:nvSpPr>
        <p:spPr>
          <a:xfrm>
            <a:off x="3733800" y="2514600"/>
            <a:ext cx="406400" cy="4064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FD373A-2654-4F16-8D2C-A7AD487B50E9}"/>
              </a:ext>
            </a:extLst>
          </p:cNvPr>
          <p:cNvSpPr txBox="1"/>
          <p:nvPr/>
        </p:nvSpPr>
        <p:spPr>
          <a:xfrm>
            <a:off x="3073400" y="3073400"/>
            <a:ext cx="1727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Concevoir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02E10B0-1377-4C03-A064-B15192AC5E59}"/>
              </a:ext>
            </a:extLst>
          </p:cNvPr>
          <p:cNvSpPr txBox="1"/>
          <p:nvPr/>
        </p:nvSpPr>
        <p:spPr>
          <a:xfrm>
            <a:off x="3124200" y="3479800"/>
            <a:ext cx="1625600" cy="1270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Produire ou coordonner les études techniques.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9A15001-CEFF-43E9-912A-867B05AED4FA}"/>
              </a:ext>
            </a:extLst>
          </p:cNvPr>
          <p:cNvSpPr/>
          <p:nvPr/>
        </p:nvSpPr>
        <p:spPr>
          <a:xfrm>
            <a:off x="5080000" y="2235200"/>
            <a:ext cx="19812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38CE7339-68A4-46D1-ADF8-44EC0D032CF2}"/>
              </a:ext>
            </a:extLst>
          </p:cNvPr>
          <p:cNvSpPr/>
          <p:nvPr/>
        </p:nvSpPr>
        <p:spPr>
          <a:xfrm>
            <a:off x="5867400" y="2514600"/>
            <a:ext cx="406400" cy="4064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4F2FDA0-8D89-42FF-AC50-6C76110C98C2}"/>
              </a:ext>
            </a:extLst>
          </p:cNvPr>
          <p:cNvSpPr txBox="1"/>
          <p:nvPr/>
        </p:nvSpPr>
        <p:spPr>
          <a:xfrm>
            <a:off x="5207000" y="3073400"/>
            <a:ext cx="1727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Planifier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BF36028-0416-432A-BD6D-E6F670A5D581}"/>
              </a:ext>
            </a:extLst>
          </p:cNvPr>
          <p:cNvSpPr txBox="1"/>
          <p:nvPr/>
        </p:nvSpPr>
        <p:spPr>
          <a:xfrm>
            <a:off x="5257800" y="3479800"/>
            <a:ext cx="1625600" cy="1270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Organiser délais, ressources et budgets.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2BF6478-42E8-429C-9F41-924383122E90}"/>
              </a:ext>
            </a:extLst>
          </p:cNvPr>
          <p:cNvSpPr/>
          <p:nvPr/>
        </p:nvSpPr>
        <p:spPr>
          <a:xfrm>
            <a:off x="7213600" y="2235200"/>
            <a:ext cx="19812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55CDF43-E155-4A08-81ED-6D8F9DED39F1}"/>
              </a:ext>
            </a:extLst>
          </p:cNvPr>
          <p:cNvSpPr/>
          <p:nvPr/>
        </p:nvSpPr>
        <p:spPr>
          <a:xfrm>
            <a:off x="8001000" y="2514600"/>
            <a:ext cx="406400" cy="4064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4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17804A6-6DA1-4A85-8839-A4899254EA6F}"/>
              </a:ext>
            </a:extLst>
          </p:cNvPr>
          <p:cNvSpPr txBox="1"/>
          <p:nvPr/>
        </p:nvSpPr>
        <p:spPr>
          <a:xfrm>
            <a:off x="7340600" y="3073400"/>
            <a:ext cx="1727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Maîtriser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C3658BE-A3B1-4A1C-8F5A-F7C987D14BD9}"/>
              </a:ext>
            </a:extLst>
          </p:cNvPr>
          <p:cNvSpPr txBox="1"/>
          <p:nvPr/>
        </p:nvSpPr>
        <p:spPr>
          <a:xfrm>
            <a:off x="7391400" y="3479800"/>
            <a:ext cx="1625600" cy="1270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Anticiper les risques, contrôler coûts et qualité.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4445314-08DE-4557-B50D-44CB9781A17D}"/>
              </a:ext>
            </a:extLst>
          </p:cNvPr>
          <p:cNvSpPr/>
          <p:nvPr/>
        </p:nvSpPr>
        <p:spPr>
          <a:xfrm>
            <a:off x="9347200" y="2235200"/>
            <a:ext cx="19812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03529E2-7685-4660-A3BE-A35AFE919B64}"/>
              </a:ext>
            </a:extLst>
          </p:cNvPr>
          <p:cNvSpPr/>
          <p:nvPr/>
        </p:nvSpPr>
        <p:spPr>
          <a:xfrm>
            <a:off x="10134600" y="2514600"/>
            <a:ext cx="406400" cy="4064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ADAAEC0-C4E9-49B5-8E96-088B326C8C28}"/>
              </a:ext>
            </a:extLst>
          </p:cNvPr>
          <p:cNvSpPr txBox="1"/>
          <p:nvPr/>
        </p:nvSpPr>
        <p:spPr>
          <a:xfrm>
            <a:off x="9474200" y="3073400"/>
            <a:ext cx="1727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Livrer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43DA05D-A6E2-4175-BCA2-FC170F011E4C}"/>
              </a:ext>
            </a:extLst>
          </p:cNvPr>
          <p:cNvSpPr txBox="1"/>
          <p:nvPr/>
        </p:nvSpPr>
        <p:spPr>
          <a:xfrm>
            <a:off x="9525000" y="3479800"/>
            <a:ext cx="1625600" cy="1270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Superviser, réceptionner et mettre en service.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B7568371-DE42-4043-965D-D9595BE17820}"/>
              </a:ext>
            </a:extLst>
          </p:cNvPr>
          <p:cNvSpPr/>
          <p:nvPr/>
        </p:nvSpPr>
        <p:spPr>
          <a:xfrm>
            <a:off x="812800" y="5181600"/>
            <a:ext cx="10566400" cy="7874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3E80CF-F09A-4E5E-A7D6-E49E5DDFFAE5}"/>
              </a:ext>
            </a:extLst>
          </p:cNvPr>
          <p:cNvSpPr/>
          <p:nvPr/>
        </p:nvSpPr>
        <p:spPr>
          <a:xfrm>
            <a:off x="812800" y="5181600"/>
            <a:ext cx="76200" cy="7874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59A86F2-3F5F-4771-BFF2-B7AF78CDFABC}"/>
              </a:ext>
            </a:extLst>
          </p:cNvPr>
          <p:cNvSpPr txBox="1"/>
          <p:nvPr/>
        </p:nvSpPr>
        <p:spPr>
          <a:xfrm>
            <a:off x="1143000" y="5334000"/>
            <a:ext cx="2540000" cy="482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À CHAQUE ÉTAPE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58E8535-07CC-4619-B9FC-2854570BCE22}"/>
              </a:ext>
            </a:extLst>
          </p:cNvPr>
          <p:cNvSpPr txBox="1"/>
          <p:nvPr/>
        </p:nvSpPr>
        <p:spPr>
          <a:xfrm>
            <a:off x="3810000" y="5334000"/>
            <a:ext cx="7340600" cy="482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 b="1">
                <a:solidFill>
                  <a:srgbClr val="FFFFFF"/>
                </a:solidFill>
                <a:latin typeface="Montserrat"/>
              </a:rPr>
              <a:t>Gestion des risques  ·  Maîtrise des coûts  ·  Assurance qualité  ·  Reporting transparent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12EAF77-D79D-451A-8C06-D2340DCB3BCA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13  —  19</a:t>
            </a:r>
          </a:p>
        </p:txBody>
      </p:sp>
    </p:spTree>
    <p:extLst>
      <p:ext uri="{BB962C8B-B14F-4D97-AF65-F5344CB8AC3E}">
        <p14:creationId xmlns:p14="http://schemas.microsoft.com/office/powerpoint/2010/main" val="2441051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363F3B-7A39-49CE-A2A1-BE13D90B2253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QUALITÉ, HSE &amp; GOUVERNANCE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C63D770-572F-400B-91A0-4EA851296161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L'exigence des meilleures pratiques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033088-A149-405E-8086-F57D3DA4E795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BAA56C-7575-4E84-AC5A-31C100D901BD}"/>
              </a:ext>
            </a:extLst>
          </p:cNvPr>
          <p:cNvSpPr txBox="1"/>
          <p:nvPr/>
        </p:nvSpPr>
        <p:spPr>
          <a:xfrm>
            <a:off x="812800" y="1651000"/>
            <a:ext cx="10414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Vous bénéficiez d'un niveau d'exigence aligné sur les standards internationaux — sécurité, qualité et transparence à chaque étape.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36231EA-3B99-44B8-BD1D-A55DCE267462}"/>
              </a:ext>
            </a:extLst>
          </p:cNvPr>
          <p:cNvSpPr/>
          <p:nvPr/>
        </p:nvSpPr>
        <p:spPr>
          <a:xfrm>
            <a:off x="812800" y="2362200"/>
            <a:ext cx="3378200" cy="3048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6A507C-92BB-44EA-A01F-D29EB88D3F1A}"/>
              </a:ext>
            </a:extLst>
          </p:cNvPr>
          <p:cNvSpPr/>
          <p:nvPr/>
        </p:nvSpPr>
        <p:spPr>
          <a:xfrm>
            <a:off x="812800" y="2362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32C84CA-929F-431F-82BA-D362702659C6}"/>
              </a:ext>
            </a:extLst>
          </p:cNvPr>
          <p:cNvSpPr txBox="1"/>
          <p:nvPr/>
        </p:nvSpPr>
        <p:spPr>
          <a:xfrm>
            <a:off x="1092200" y="3352800"/>
            <a:ext cx="28194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700" b="1">
                <a:solidFill>
                  <a:srgbClr val="16243F"/>
                </a:solidFill>
                <a:latin typeface="Montserrat"/>
              </a:rPr>
              <a:t>Assurance Qualité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B8828B3-67BB-42E8-B6F4-FACD265F3E50}"/>
              </a:ext>
            </a:extLst>
          </p:cNvPr>
          <p:cNvSpPr txBox="1"/>
          <p:nvPr/>
        </p:nvSpPr>
        <p:spPr>
          <a:xfrm>
            <a:off x="1092200" y="3962400"/>
            <a:ext cx="2819400" cy="99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Contrôle et vérification à chaque étape, des livrables aux ouvrages.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560373-EDE5-4415-8BA6-8223E493047A}"/>
              </a:ext>
            </a:extLst>
          </p:cNvPr>
          <p:cNvSpPr txBox="1"/>
          <p:nvPr/>
        </p:nvSpPr>
        <p:spPr>
          <a:xfrm>
            <a:off x="1092200" y="4978400"/>
            <a:ext cx="28194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E8941F"/>
                </a:solidFill>
                <a:latin typeface="Montserrat"/>
              </a:rPr>
              <a:t>Procédures · Inspections · Conformité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41AB449-9AE3-4A84-99CB-C9206007885F}"/>
              </a:ext>
            </a:extLst>
          </p:cNvPr>
          <p:cNvSpPr/>
          <p:nvPr/>
        </p:nvSpPr>
        <p:spPr>
          <a:xfrm>
            <a:off x="4432300" y="2362200"/>
            <a:ext cx="3378200" cy="3048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B4CB9C-BC36-4066-B51A-2018882E0C87}"/>
              </a:ext>
            </a:extLst>
          </p:cNvPr>
          <p:cNvSpPr/>
          <p:nvPr/>
        </p:nvSpPr>
        <p:spPr>
          <a:xfrm>
            <a:off x="4432300" y="2362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56E4DA-CD80-4EA2-AC1C-FA93F989E4E3}"/>
              </a:ext>
            </a:extLst>
          </p:cNvPr>
          <p:cNvSpPr txBox="1"/>
          <p:nvPr/>
        </p:nvSpPr>
        <p:spPr>
          <a:xfrm>
            <a:off x="4711700" y="3352800"/>
            <a:ext cx="28194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700" b="1">
                <a:solidFill>
                  <a:srgbClr val="16243F"/>
                </a:solidFill>
                <a:latin typeface="Montserrat"/>
              </a:rPr>
              <a:t>HSE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FA3DE2-F888-4EF9-B897-B69B81AC4320}"/>
              </a:ext>
            </a:extLst>
          </p:cNvPr>
          <p:cNvSpPr txBox="1"/>
          <p:nvPr/>
        </p:nvSpPr>
        <p:spPr>
          <a:xfrm>
            <a:off x="4711700" y="3962400"/>
            <a:ext cx="2819400" cy="99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Santé, Sécurité &amp; Environnement : la préservation des personnes et des actifs est une priorité.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C7FBA89-C324-4820-8E5E-3E41BCFDD386}"/>
              </a:ext>
            </a:extLst>
          </p:cNvPr>
          <p:cNvSpPr txBox="1"/>
          <p:nvPr/>
        </p:nvSpPr>
        <p:spPr>
          <a:xfrm>
            <a:off x="4711700" y="4978400"/>
            <a:ext cx="28194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E8941F"/>
                </a:solidFill>
                <a:latin typeface="Montserrat"/>
              </a:rPr>
              <a:t>Prévention · Conformité · Amélioration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5F8CB6E-3B8D-478D-88FF-26FCB701A68B}"/>
              </a:ext>
            </a:extLst>
          </p:cNvPr>
          <p:cNvSpPr/>
          <p:nvPr/>
        </p:nvSpPr>
        <p:spPr>
          <a:xfrm>
            <a:off x="8051800" y="2362200"/>
            <a:ext cx="3378200" cy="3048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0FD825-299E-41C7-91F4-E242739757CE}"/>
              </a:ext>
            </a:extLst>
          </p:cNvPr>
          <p:cNvSpPr/>
          <p:nvPr/>
        </p:nvSpPr>
        <p:spPr>
          <a:xfrm>
            <a:off x="8051800" y="23622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63F69D9-AD67-4A94-BFFE-89BC8870938C}"/>
              </a:ext>
            </a:extLst>
          </p:cNvPr>
          <p:cNvSpPr txBox="1"/>
          <p:nvPr/>
        </p:nvSpPr>
        <p:spPr>
          <a:xfrm>
            <a:off x="8331200" y="3352800"/>
            <a:ext cx="28194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700" b="1">
                <a:solidFill>
                  <a:srgbClr val="16243F"/>
                </a:solidFill>
                <a:latin typeface="Montserrat"/>
              </a:rPr>
              <a:t>Gouvernance &amp; conformité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68AF22C-E1A1-4C4B-A339-339047F21093}"/>
              </a:ext>
            </a:extLst>
          </p:cNvPr>
          <p:cNvSpPr txBox="1"/>
          <p:nvPr/>
        </p:nvSpPr>
        <p:spPr>
          <a:xfrm>
            <a:off x="8331200" y="3962400"/>
            <a:ext cx="2819400" cy="990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Respect des normes nationales et internationales, transparence et reporting.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A47A6CA-02F9-4C6C-A2EF-5E82AC72C5E5}"/>
              </a:ext>
            </a:extLst>
          </p:cNvPr>
          <p:cNvSpPr txBox="1"/>
          <p:nvPr/>
        </p:nvSpPr>
        <p:spPr>
          <a:xfrm>
            <a:off x="8331200" y="4978400"/>
            <a:ext cx="28194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E8941F"/>
                </a:solidFill>
                <a:latin typeface="Montserrat"/>
              </a:rPr>
              <a:t>Normes · Transparence · Reporting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179295E-D83F-4E9D-B4E0-F53D72ACDB56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14  —  19</a:t>
            </a:r>
          </a:p>
        </p:txBody>
      </p:sp>
      <p:pic>
        <p:nvPicPr>
          <p:cNvPr id="22" name="Graphic 2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200" y="2641600"/>
            <a:ext cx="558800" cy="558800"/>
          </a:xfrm>
          <a:prstGeom prst="rect">
            <a:avLst/>
          </a:prstGeom>
        </p:spPr>
      </p:pic>
      <p:pic>
        <p:nvPicPr>
          <p:cNvPr id="23" name="Graphic 2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11700" y="2641600"/>
            <a:ext cx="558800" cy="558800"/>
          </a:xfrm>
          <a:prstGeom prst="rect">
            <a:avLst/>
          </a:prstGeom>
        </p:spPr>
      </p:pic>
      <p:pic>
        <p:nvPicPr>
          <p:cNvPr id="24" name="Graphic 2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1200" y="2641600"/>
            <a:ext cx="558800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51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34504D-D71E-40FB-B532-469CCA66D585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POURQUOI NOUS CHOISIR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98CEF3-A10F-4687-B50B-CCD5009BDB9B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Avec OZO, vous y gagnez à chaque étape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095C7A-5935-49AA-ABFE-E6749CB65F1E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301DAB-4A1E-4548-97A7-B0C4BEB7C097}"/>
              </a:ext>
            </a:extLst>
          </p:cNvPr>
          <p:cNvSpPr/>
          <p:nvPr/>
        </p:nvSpPr>
        <p:spPr>
          <a:xfrm>
            <a:off x="812800" y="1905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6FC3B6-B2C2-4360-A06C-BE1325331482}"/>
              </a:ext>
            </a:extLst>
          </p:cNvPr>
          <p:cNvSpPr/>
          <p:nvPr/>
        </p:nvSpPr>
        <p:spPr>
          <a:xfrm>
            <a:off x="812800" y="1905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028670-3266-46AF-ACE7-E48D9F30D992}"/>
              </a:ext>
            </a:extLst>
          </p:cNvPr>
          <p:cNvSpPr txBox="1"/>
          <p:nvPr/>
        </p:nvSpPr>
        <p:spPr>
          <a:xfrm>
            <a:off x="1066800" y="27940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Un interlocuteur unique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F6377CE-76F4-45C4-BD37-187E1FA3F904}"/>
              </a:ext>
            </a:extLst>
          </p:cNvPr>
          <p:cNvSpPr txBox="1"/>
          <p:nvPr/>
        </p:nvSpPr>
        <p:spPr>
          <a:xfrm>
            <a:off x="1066800" y="31750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Une seule responsabilité, du besoin à la livraison.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C42345-1156-4BA4-BF85-A0CCC4DBA447}"/>
              </a:ext>
            </a:extLst>
          </p:cNvPr>
          <p:cNvSpPr/>
          <p:nvPr/>
        </p:nvSpPr>
        <p:spPr>
          <a:xfrm>
            <a:off x="4432300" y="1905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3F7B434-5D79-4251-9099-A386E364E7DE}"/>
              </a:ext>
            </a:extLst>
          </p:cNvPr>
          <p:cNvSpPr/>
          <p:nvPr/>
        </p:nvSpPr>
        <p:spPr>
          <a:xfrm>
            <a:off x="4432300" y="1905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5E7251-4A14-47F9-A2EA-7070AED6C8A0}"/>
              </a:ext>
            </a:extLst>
          </p:cNvPr>
          <p:cNvSpPr txBox="1"/>
          <p:nvPr/>
        </p:nvSpPr>
        <p:spPr>
          <a:xfrm>
            <a:off x="4686300" y="27940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Coûts &amp; délais maîtrisés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9BA344-487B-4D04-8D64-C59D8D214EBA}"/>
              </a:ext>
            </a:extLst>
          </p:cNvPr>
          <p:cNvSpPr txBox="1"/>
          <p:nvPr/>
        </p:nvSpPr>
        <p:spPr>
          <a:xfrm>
            <a:off x="4686300" y="31750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Planification rigoureuse et contrôle continu.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600C52B-4B22-4623-BA2D-49081C1242B6}"/>
              </a:ext>
            </a:extLst>
          </p:cNvPr>
          <p:cNvSpPr/>
          <p:nvPr/>
        </p:nvSpPr>
        <p:spPr>
          <a:xfrm>
            <a:off x="8051800" y="19050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56E8D3-EAAA-4D70-89EF-EB3EC16B8F70}"/>
              </a:ext>
            </a:extLst>
          </p:cNvPr>
          <p:cNvSpPr/>
          <p:nvPr/>
        </p:nvSpPr>
        <p:spPr>
          <a:xfrm>
            <a:off x="8051800" y="19050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4CAC268-1048-49B3-9CE2-AB71665D7590}"/>
              </a:ext>
            </a:extLst>
          </p:cNvPr>
          <p:cNvSpPr txBox="1"/>
          <p:nvPr/>
        </p:nvSpPr>
        <p:spPr>
          <a:xfrm>
            <a:off x="8305800" y="27940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Risques anticipés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65F5B83-E0ED-4A6A-A7F5-CDB0D78F6676}"/>
              </a:ext>
            </a:extLst>
          </p:cNvPr>
          <p:cNvSpPr txBox="1"/>
          <p:nvPr/>
        </p:nvSpPr>
        <p:spPr>
          <a:xfrm>
            <a:off x="8305800" y="31750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Identifiés et atténués à chaque étape.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61EF17D-9693-4E24-80F4-43A4E0F00E39}"/>
              </a:ext>
            </a:extLst>
          </p:cNvPr>
          <p:cNvSpPr/>
          <p:nvPr/>
        </p:nvSpPr>
        <p:spPr>
          <a:xfrm>
            <a:off x="812800" y="39878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B1BDC81-F0EA-4ED0-B938-FA7436E15E8B}"/>
              </a:ext>
            </a:extLst>
          </p:cNvPr>
          <p:cNvSpPr/>
          <p:nvPr/>
        </p:nvSpPr>
        <p:spPr>
          <a:xfrm>
            <a:off x="812800" y="39878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B918C86-A005-4B54-A83F-C0F86463A8EB}"/>
              </a:ext>
            </a:extLst>
          </p:cNvPr>
          <p:cNvSpPr txBox="1"/>
          <p:nvPr/>
        </p:nvSpPr>
        <p:spPr>
          <a:xfrm>
            <a:off x="1066800" y="48768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Expertise complète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2CD132F-C896-4872-BCDD-C8A017E361A7}"/>
              </a:ext>
            </a:extLst>
          </p:cNvPr>
          <p:cNvSpPr txBox="1"/>
          <p:nvPr/>
        </p:nvSpPr>
        <p:spPr>
          <a:xfrm>
            <a:off x="1066800" y="52578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Ingénierie, gestion de projets et réseau réunis.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736FE8D-9230-4408-881F-E7119127D773}"/>
              </a:ext>
            </a:extLst>
          </p:cNvPr>
          <p:cNvSpPr/>
          <p:nvPr/>
        </p:nvSpPr>
        <p:spPr>
          <a:xfrm>
            <a:off x="4432300" y="39878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3C7BDD5-4466-4CAD-9366-B469773E068E}"/>
              </a:ext>
            </a:extLst>
          </p:cNvPr>
          <p:cNvSpPr/>
          <p:nvPr/>
        </p:nvSpPr>
        <p:spPr>
          <a:xfrm>
            <a:off x="4432300" y="39878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E57B9F9-8330-4168-BE18-A2D713BDA812}"/>
              </a:ext>
            </a:extLst>
          </p:cNvPr>
          <p:cNvSpPr txBox="1"/>
          <p:nvPr/>
        </p:nvSpPr>
        <p:spPr>
          <a:xfrm>
            <a:off x="4686300" y="48768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Agilité réelle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2949A61-FEF8-4283-BC48-E251B4BF8892}"/>
              </a:ext>
            </a:extLst>
          </p:cNvPr>
          <p:cNvSpPr txBox="1"/>
          <p:nvPr/>
        </p:nvSpPr>
        <p:spPr>
          <a:xfrm>
            <a:off x="4686300" y="52578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Structure légère, forte réactivité, coûts compétitifs.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9FC7C3F-47AD-473F-8AA6-3F9694267801}"/>
              </a:ext>
            </a:extLst>
          </p:cNvPr>
          <p:cNvSpPr/>
          <p:nvPr/>
        </p:nvSpPr>
        <p:spPr>
          <a:xfrm>
            <a:off x="8051800" y="3987800"/>
            <a:ext cx="3378200" cy="1930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C92A71A-D0CF-422A-BB32-B7B147FB80DD}"/>
              </a:ext>
            </a:extLst>
          </p:cNvPr>
          <p:cNvSpPr/>
          <p:nvPr/>
        </p:nvSpPr>
        <p:spPr>
          <a:xfrm>
            <a:off x="8051800" y="3987800"/>
            <a:ext cx="33782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A7D691E-3F7F-401A-B93E-E7508589755E}"/>
              </a:ext>
            </a:extLst>
          </p:cNvPr>
          <p:cNvSpPr txBox="1"/>
          <p:nvPr/>
        </p:nvSpPr>
        <p:spPr>
          <a:xfrm>
            <a:off x="8305800" y="4876800"/>
            <a:ext cx="28702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Exigence internationale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57A7BCC-08E1-4E0B-8E95-FA097229D7B3}"/>
              </a:ext>
            </a:extLst>
          </p:cNvPr>
          <p:cNvSpPr txBox="1"/>
          <p:nvPr/>
        </p:nvSpPr>
        <p:spPr>
          <a:xfrm>
            <a:off x="8305800" y="5257800"/>
            <a:ext cx="28702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Meilleures pratiques, adaptées au contexte africain.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4E1FC3E-2EEE-421C-B40F-3089635D5346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15  —  19</a:t>
            </a:r>
          </a:p>
        </p:txBody>
      </p:sp>
      <p:pic>
        <p:nvPicPr>
          <p:cNvPr id="30" name="Graphic 3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800" y="2133600"/>
            <a:ext cx="508000" cy="508000"/>
          </a:xfrm>
          <a:prstGeom prst="rect">
            <a:avLst/>
          </a:prstGeom>
        </p:spPr>
      </p:pic>
      <p:pic>
        <p:nvPicPr>
          <p:cNvPr id="31" name="Graphic 31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86300" y="2133600"/>
            <a:ext cx="508000" cy="508000"/>
          </a:xfrm>
          <a:prstGeom prst="rect">
            <a:avLst/>
          </a:prstGeom>
        </p:spPr>
      </p:pic>
      <p:pic>
        <p:nvPicPr>
          <p:cNvPr id="32" name="Graphic 32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05800" y="2133600"/>
            <a:ext cx="508000" cy="508000"/>
          </a:xfrm>
          <a:prstGeom prst="rect">
            <a:avLst/>
          </a:prstGeom>
        </p:spPr>
      </p:pic>
      <p:pic>
        <p:nvPicPr>
          <p:cNvPr id="33" name="Graphic 33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800" y="4216400"/>
            <a:ext cx="508000" cy="508000"/>
          </a:xfrm>
          <a:prstGeom prst="rect">
            <a:avLst/>
          </a:prstGeom>
        </p:spPr>
      </p:pic>
      <p:pic>
        <p:nvPicPr>
          <p:cNvPr id="34" name="Graphic 34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86300" y="4216400"/>
            <a:ext cx="508000" cy="508000"/>
          </a:xfrm>
          <a:prstGeom prst="rect">
            <a:avLst/>
          </a:prstGeom>
        </p:spPr>
      </p:pic>
      <p:pic>
        <p:nvPicPr>
          <p:cNvPr id="35" name="Graphic 35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05800" y="4216400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6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067AA9-04E8-405B-AA27-AC9FC580022C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OZO EN BREF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25E1F54-9BD2-4D9F-8DE1-3D132A874048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L'essentiel en quelques chiffres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E212C4-6D81-4BCF-8E85-D17A6A97E6F9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3540C3-22B4-4A62-B330-0D0AF62DF2A6}"/>
              </a:ext>
            </a:extLst>
          </p:cNvPr>
          <p:cNvSpPr txBox="1"/>
          <p:nvPr/>
        </p:nvSpPr>
        <p:spPr>
          <a:xfrm>
            <a:off x="812800" y="2413000"/>
            <a:ext cx="2540000" cy="787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4800" b="1">
                <a:solidFill>
                  <a:srgbClr val="E8941F"/>
                </a:solidFill>
                <a:latin typeface="Montserrat"/>
              </a:rPr>
              <a:t>6+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7A5FDBA-FA9C-45CC-A5E4-1C839DF55CE8}"/>
              </a:ext>
            </a:extLst>
          </p:cNvPr>
          <p:cNvSpPr txBox="1"/>
          <p:nvPr/>
        </p:nvSpPr>
        <p:spPr>
          <a:xfrm>
            <a:off x="863600" y="3327400"/>
            <a:ext cx="2438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ans d'expérience en pilotage de projets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B1A675-FC93-4503-B959-AA839EDB0810}"/>
              </a:ext>
            </a:extLst>
          </p:cNvPr>
          <p:cNvSpPr txBox="1"/>
          <p:nvPr/>
        </p:nvSpPr>
        <p:spPr>
          <a:xfrm>
            <a:off x="3454400" y="2413000"/>
            <a:ext cx="2540000" cy="787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4800" b="1">
                <a:solidFill>
                  <a:srgbClr val="E8941F"/>
                </a:solidFill>
                <a:latin typeface="Montserrat"/>
              </a:rPr>
              <a:t>60 M$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CD98F70-0ED7-4A5E-8973-C2BF89F58A8D}"/>
              </a:ext>
            </a:extLst>
          </p:cNvPr>
          <p:cNvSpPr txBox="1"/>
          <p:nvPr/>
        </p:nvSpPr>
        <p:spPr>
          <a:xfrm>
            <a:off x="3505200" y="3327400"/>
            <a:ext cx="2438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de portefeuilles pilotés par an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E40004A-A1FF-4276-8254-F05D1ED5D9B6}"/>
              </a:ext>
            </a:extLst>
          </p:cNvPr>
          <p:cNvSpPr txBox="1"/>
          <p:nvPr/>
        </p:nvSpPr>
        <p:spPr>
          <a:xfrm>
            <a:off x="6096000" y="2413000"/>
            <a:ext cx="2540000" cy="787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4800" b="1">
                <a:solidFill>
                  <a:srgbClr val="E8941F"/>
                </a:solidFill>
                <a:latin typeface="Montserrat"/>
              </a:rPr>
              <a:t>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97E384E-37EA-44D8-B424-498329DC2621}"/>
              </a:ext>
            </a:extLst>
          </p:cNvPr>
          <p:cNvSpPr txBox="1"/>
          <p:nvPr/>
        </p:nvSpPr>
        <p:spPr>
          <a:xfrm>
            <a:off x="6146800" y="3327400"/>
            <a:ext cx="2438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secteurs d'activité couverts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EDD93B-DFA6-4BBD-9241-08BA2EB6F49B}"/>
              </a:ext>
            </a:extLst>
          </p:cNvPr>
          <p:cNvSpPr txBox="1"/>
          <p:nvPr/>
        </p:nvSpPr>
        <p:spPr>
          <a:xfrm>
            <a:off x="8737600" y="2413000"/>
            <a:ext cx="2540000" cy="787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4800" b="1">
                <a:solidFill>
                  <a:srgbClr val="E8941F"/>
                </a:solidFill>
                <a:latin typeface="Montserrat"/>
              </a:rPr>
              <a:t>14+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4A16AB-C0FF-4403-A064-F56890C8C9AA}"/>
              </a:ext>
            </a:extLst>
          </p:cNvPr>
          <p:cNvSpPr txBox="1"/>
          <p:nvPr/>
        </p:nvSpPr>
        <p:spPr>
          <a:xfrm>
            <a:off x="8788400" y="3327400"/>
            <a:ext cx="2438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domaines d'expertise mobilisables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467A79-951E-4915-8C1D-EE0B56B78E77}"/>
              </a:ext>
            </a:extLst>
          </p:cNvPr>
          <p:cNvSpPr/>
          <p:nvPr/>
        </p:nvSpPr>
        <p:spPr>
          <a:xfrm>
            <a:off x="3403600" y="2565400"/>
            <a:ext cx="12700" cy="13208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15A9BA-A3C1-481C-994D-3CF432046C6C}"/>
              </a:ext>
            </a:extLst>
          </p:cNvPr>
          <p:cNvSpPr/>
          <p:nvPr/>
        </p:nvSpPr>
        <p:spPr>
          <a:xfrm>
            <a:off x="6045200" y="2565400"/>
            <a:ext cx="12700" cy="13208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A160B6-E4F0-44ED-9A65-E1A06462D98F}"/>
              </a:ext>
            </a:extLst>
          </p:cNvPr>
          <p:cNvSpPr/>
          <p:nvPr/>
        </p:nvSpPr>
        <p:spPr>
          <a:xfrm>
            <a:off x="8686800" y="2565400"/>
            <a:ext cx="12700" cy="13208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6CB6926E-CA72-4116-892E-861548FC658F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16  —  19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1FB4C9EF-3E6A-4746-BABB-C2A307EB29E0}"/>
              </a:ext>
            </a:extLst>
          </p:cNvPr>
          <p:cNvSpPr/>
          <p:nvPr/>
        </p:nvSpPr>
        <p:spPr>
          <a:xfrm>
            <a:off x="812800" y="4978400"/>
            <a:ext cx="10566400" cy="9906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7DFBBB-A1D2-4986-B822-29F03B2F17B0}"/>
              </a:ext>
            </a:extLst>
          </p:cNvPr>
          <p:cNvSpPr txBox="1"/>
          <p:nvPr/>
        </p:nvSpPr>
        <p:spPr>
          <a:xfrm>
            <a:off x="990600" y="5308600"/>
            <a:ext cx="203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DF37DEF-3DDA-4994-ABD7-C4019FA9B5CE}"/>
              </a:ext>
            </a:extLst>
          </p:cNvPr>
          <p:cNvSpPr txBox="1"/>
          <p:nvPr/>
        </p:nvSpPr>
        <p:spPr>
          <a:xfrm>
            <a:off x="1244600" y="5105400"/>
            <a:ext cx="21336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Certifié PMP®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943FB52-2918-40A0-AC8D-ED1D900B0348}"/>
              </a:ext>
            </a:extLst>
          </p:cNvPr>
          <p:cNvSpPr txBox="1"/>
          <p:nvPr/>
        </p:nvSpPr>
        <p:spPr>
          <a:xfrm>
            <a:off x="3632200" y="5308600"/>
            <a:ext cx="203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8D2D667-76C2-40CF-921C-B7C5E17CF7E6}"/>
              </a:ext>
            </a:extLst>
          </p:cNvPr>
          <p:cNvSpPr txBox="1"/>
          <p:nvPr/>
        </p:nvSpPr>
        <p:spPr>
          <a:xfrm>
            <a:off x="3886200" y="5105400"/>
            <a:ext cx="21336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Réseau national &amp; international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898376D-6BC3-493E-A708-1538A1BE0FFA}"/>
              </a:ext>
            </a:extLst>
          </p:cNvPr>
          <p:cNvSpPr txBox="1"/>
          <p:nvPr/>
        </p:nvSpPr>
        <p:spPr>
          <a:xfrm>
            <a:off x="6273800" y="5308600"/>
            <a:ext cx="203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6AD0B2A-CC29-4A1F-9FC1-5BF7D3A696EF}"/>
              </a:ext>
            </a:extLst>
          </p:cNvPr>
          <p:cNvSpPr txBox="1"/>
          <p:nvPr/>
        </p:nvSpPr>
        <p:spPr>
          <a:xfrm>
            <a:off x="6527800" y="5105400"/>
            <a:ext cx="21336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Côte d'Ivoire &amp; Afrique de l'Ouest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6F7B0784-0169-4414-AD8E-2070E057A1FC}"/>
              </a:ext>
            </a:extLst>
          </p:cNvPr>
          <p:cNvSpPr txBox="1"/>
          <p:nvPr/>
        </p:nvSpPr>
        <p:spPr>
          <a:xfrm>
            <a:off x="8915400" y="5308600"/>
            <a:ext cx="2032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F655C41-BBBC-46A0-844C-DB04655190C8}"/>
              </a:ext>
            </a:extLst>
          </p:cNvPr>
          <p:cNvSpPr txBox="1"/>
          <p:nvPr/>
        </p:nvSpPr>
        <p:spPr>
          <a:xfrm>
            <a:off x="9169400" y="5105400"/>
            <a:ext cx="21336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Modèle agile &amp; compétitif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D3EF1E2-01E8-4FD9-A6A7-ACE75F8F8C9D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16  —  19</a:t>
            </a:r>
          </a:p>
        </p:txBody>
      </p:sp>
    </p:spTree>
    <p:extLst>
      <p:ext uri="{BB962C8B-B14F-4D97-AF65-F5344CB8AC3E}">
        <p14:creationId xmlns:p14="http://schemas.microsoft.com/office/powerpoint/2010/main" val="1511473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30B65E6-F192-456E-9497-87FAEEA60B54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RÉFÉRENCES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5BAFE2-AC1F-45E8-9CCF-8BA4FE7568DF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Centre de lavage multiservices — Tongon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F6DFEA-7475-4C58-B56A-6844D7FF46C3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6A4E715-71FE-43E5-BBD9-FB1F7FFD60C4}"/>
              </a:ext>
            </a:extLst>
          </p:cNvPr>
          <p:cNvSpPr/>
          <p:nvPr/>
        </p:nvSpPr>
        <p:spPr>
          <a:xfrm>
            <a:off x="812800" y="1905000"/>
            <a:ext cx="6654800" cy="3759200"/>
          </a:xfrm>
          <a:prstGeom prst="roundRect">
            <a:avLst/>
          </a:prstGeom>
          <a:solidFill>
            <a:srgbClr val="F5F7FA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1281BB-1F75-49CE-9C0F-CD51A1B48CBA}"/>
              </a:ext>
            </a:extLst>
          </p:cNvPr>
          <p:cNvSpPr txBox="1"/>
          <p:nvPr/>
        </p:nvSpPr>
        <p:spPr>
          <a:xfrm>
            <a:off x="1066800" y="3810000"/>
            <a:ext cx="61468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 b="1">
                <a:solidFill>
                  <a:srgbClr val="6B7689"/>
                </a:solidFill>
                <a:latin typeface="Montserrat"/>
              </a:rPr>
              <a:t>Rendu 3D du projet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12C2D8-251F-415F-BFE1-2A45154BD7AD}"/>
              </a:ext>
            </a:extLst>
          </p:cNvPr>
          <p:cNvSpPr txBox="1"/>
          <p:nvPr/>
        </p:nvSpPr>
        <p:spPr>
          <a:xfrm>
            <a:off x="1066800" y="4140200"/>
            <a:ext cx="61468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8A94A6"/>
                </a:solidFill>
              </a:rPr>
              <a:t>Glissez ici votre image (render_R0 … R8)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59FA44-E1B7-419D-833D-4D4090AA59C6}"/>
              </a:ext>
            </a:extLst>
          </p:cNvPr>
          <p:cNvSpPr/>
          <p:nvPr/>
        </p:nvSpPr>
        <p:spPr>
          <a:xfrm>
            <a:off x="7772400" y="1905000"/>
            <a:ext cx="3606800" cy="37592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82B61E-4B1C-425D-AF2E-D8E0F0586CF8}"/>
              </a:ext>
            </a:extLst>
          </p:cNvPr>
          <p:cNvSpPr/>
          <p:nvPr/>
        </p:nvSpPr>
        <p:spPr>
          <a:xfrm>
            <a:off x="7772400" y="1905000"/>
            <a:ext cx="76200" cy="37592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6A3079A-B608-4B66-9F8E-3613D4F0E4D4}"/>
              </a:ext>
            </a:extLst>
          </p:cNvPr>
          <p:cNvSpPr txBox="1"/>
          <p:nvPr/>
        </p:nvSpPr>
        <p:spPr>
          <a:xfrm>
            <a:off x="8077200" y="2235200"/>
            <a:ext cx="30480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 b="1">
                <a:solidFill>
                  <a:srgbClr val="E8941F"/>
                </a:solidFill>
                <a:latin typeface="Montserrat"/>
              </a:rPr>
              <a:t>LOCALISATION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D1DAFA-6E47-4999-9EB4-60AF7621CD98}"/>
              </a:ext>
            </a:extLst>
          </p:cNvPr>
          <p:cNvSpPr txBox="1"/>
          <p:nvPr/>
        </p:nvSpPr>
        <p:spPr>
          <a:xfrm>
            <a:off x="8077200" y="2451100"/>
            <a:ext cx="3048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FFFFFF"/>
                </a:solidFill>
              </a:rPr>
              <a:t>Tongon, Côte d'Ivoire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878F65-34F2-4148-BEA3-1C61760C2506}"/>
              </a:ext>
            </a:extLst>
          </p:cNvPr>
          <p:cNvSpPr txBox="1"/>
          <p:nvPr/>
        </p:nvSpPr>
        <p:spPr>
          <a:xfrm>
            <a:off x="8077200" y="2921000"/>
            <a:ext cx="30480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 b="1">
                <a:solidFill>
                  <a:srgbClr val="E8941F"/>
                </a:solidFill>
                <a:latin typeface="Montserrat"/>
              </a:rPr>
              <a:t>PHASE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04B55B4-949C-4D75-960D-D869F8ACCD2C}"/>
              </a:ext>
            </a:extLst>
          </p:cNvPr>
          <p:cNvSpPr txBox="1"/>
          <p:nvPr/>
        </p:nvSpPr>
        <p:spPr>
          <a:xfrm>
            <a:off x="8077200" y="3136900"/>
            <a:ext cx="3048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FFFFFF"/>
                </a:solidFill>
              </a:rPr>
              <a:t>APD — Avril 2026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F1D25E7-68B5-4897-9B2A-4F5C56E35994}"/>
              </a:ext>
            </a:extLst>
          </p:cNvPr>
          <p:cNvSpPr txBox="1"/>
          <p:nvPr/>
        </p:nvSpPr>
        <p:spPr>
          <a:xfrm>
            <a:off x="8077200" y="3606800"/>
            <a:ext cx="30480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 b="1">
                <a:solidFill>
                  <a:srgbClr val="E8941F"/>
                </a:solidFill>
                <a:latin typeface="Montserrat"/>
              </a:rPr>
              <a:t>PROGRAMME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C1202FD-F4A3-4514-B5EC-A7F5DC64B79B}"/>
              </a:ext>
            </a:extLst>
          </p:cNvPr>
          <p:cNvSpPr txBox="1"/>
          <p:nvPr/>
        </p:nvSpPr>
        <p:spPr>
          <a:xfrm>
            <a:off x="8077200" y="3822700"/>
            <a:ext cx="3048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FFFFFF"/>
                </a:solidFill>
              </a:rPr>
              <a:t>Lavage, restaurant, commerces, ateliers &amp; parking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AE95254-D8D6-4E50-86C5-B7C71E72150B}"/>
              </a:ext>
            </a:extLst>
          </p:cNvPr>
          <p:cNvSpPr txBox="1"/>
          <p:nvPr/>
        </p:nvSpPr>
        <p:spPr>
          <a:xfrm>
            <a:off x="8077200" y="4521200"/>
            <a:ext cx="30480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 b="1">
                <a:solidFill>
                  <a:srgbClr val="E8941F"/>
                </a:solidFill>
                <a:latin typeface="Montserrat"/>
              </a:rPr>
              <a:t>RÔLE OZO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E003EA4-1E38-452B-A2A4-23F9CBE08CC0}"/>
              </a:ext>
            </a:extLst>
          </p:cNvPr>
          <p:cNvSpPr txBox="1"/>
          <p:nvPr/>
        </p:nvSpPr>
        <p:spPr>
          <a:xfrm>
            <a:off x="8077200" y="4737100"/>
            <a:ext cx="3048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FFFFFF"/>
                </a:solidFill>
              </a:rPr>
              <a:t>Conception &amp; études techniques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64121F9-361F-4014-8028-8DCAA37A9D17}"/>
              </a:ext>
            </a:extLst>
          </p:cNvPr>
          <p:cNvSpPr txBox="1"/>
          <p:nvPr/>
        </p:nvSpPr>
        <p:spPr>
          <a:xfrm>
            <a:off x="812800" y="5867400"/>
            <a:ext cx="10566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De la première esquisse au dossier APD, OZO structure des projets multiservices créateurs de valeur — et peut en piloter la réalisation.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6ECFD6-C247-42AF-A78B-84F88DF0888A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17  —  19</a:t>
            </a:r>
          </a:p>
        </p:txBody>
      </p:sp>
      <p:pic>
        <p:nvPicPr>
          <p:cNvPr id="20" name="Graphic 2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5400" y="3048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81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0BD5C6-4D9C-41B8-AA44-F44B1718794A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PERSPECTIVES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6003EC9-9F56-47EC-8700-6809317CFB9A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800" b="1">
                <a:solidFill>
                  <a:srgbClr val="16243F"/>
                </a:solidFill>
                <a:latin typeface="Montserrat"/>
              </a:rPr>
              <a:t>Construire la référence régionale du développement de projets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94F0E9-64C9-4A9C-9A6D-9A97A1578C05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21100C-48A6-4680-867B-93C38908B45F}"/>
              </a:ext>
            </a:extLst>
          </p:cNvPr>
          <p:cNvSpPr txBox="1"/>
          <p:nvPr/>
        </p:nvSpPr>
        <p:spPr>
          <a:xfrm>
            <a:off x="812800" y="1778000"/>
            <a:ext cx="10566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200" b="1">
                <a:solidFill>
                  <a:srgbClr val="16243F"/>
                </a:solidFill>
                <a:latin typeface="Montserrat"/>
              </a:rPr>
              <a:t>Notre ambition : devenir, en Afrique de l'Ouest, le partenaire de référence capable de transformer les idées en réalisations durables.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69EAF6-9AD1-4572-B0F6-394557C6CB22}"/>
              </a:ext>
            </a:extLst>
          </p:cNvPr>
          <p:cNvSpPr/>
          <p:nvPr/>
        </p:nvSpPr>
        <p:spPr>
          <a:xfrm>
            <a:off x="812800" y="3124200"/>
            <a:ext cx="25400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C60376-AD7C-4B57-AE86-B0281726EC17}"/>
              </a:ext>
            </a:extLst>
          </p:cNvPr>
          <p:cNvSpPr/>
          <p:nvPr/>
        </p:nvSpPr>
        <p:spPr>
          <a:xfrm>
            <a:off x="812800" y="3124200"/>
            <a:ext cx="25400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96046B0-D92A-4E65-8DDC-E7D7FA461640}"/>
              </a:ext>
            </a:extLst>
          </p:cNvPr>
          <p:cNvSpPr txBox="1"/>
          <p:nvPr/>
        </p:nvSpPr>
        <p:spPr>
          <a:xfrm>
            <a:off x="1041400" y="3403600"/>
            <a:ext cx="20828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400" b="1">
                <a:solidFill>
                  <a:srgbClr val="E8941F"/>
                </a:solidFill>
                <a:latin typeface="Montserrat"/>
              </a:rPr>
              <a:t>01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0213567-FE92-4B2B-A69F-5FD425048676}"/>
              </a:ext>
            </a:extLst>
          </p:cNvPr>
          <p:cNvSpPr txBox="1"/>
          <p:nvPr/>
        </p:nvSpPr>
        <p:spPr>
          <a:xfrm>
            <a:off x="1041400" y="3911600"/>
            <a:ext cx="20828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Réseau élargi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CB9EEEF-2CC0-4E03-9D3B-C66361ACEF81}"/>
              </a:ext>
            </a:extLst>
          </p:cNvPr>
          <p:cNvSpPr txBox="1"/>
          <p:nvPr/>
        </p:nvSpPr>
        <p:spPr>
          <a:xfrm>
            <a:off x="1041400" y="4546600"/>
            <a:ext cx="2082800" cy="1092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Densifier notre réseau d'experts nationaux &amp; internationaux.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9D2084B-F1B9-4E2F-9698-463B91FB166E}"/>
              </a:ext>
            </a:extLst>
          </p:cNvPr>
          <p:cNvSpPr/>
          <p:nvPr/>
        </p:nvSpPr>
        <p:spPr>
          <a:xfrm>
            <a:off x="3454400" y="3124200"/>
            <a:ext cx="25400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907E08-8EAF-494F-8195-8FC8BBF2F08F}"/>
              </a:ext>
            </a:extLst>
          </p:cNvPr>
          <p:cNvSpPr/>
          <p:nvPr/>
        </p:nvSpPr>
        <p:spPr>
          <a:xfrm>
            <a:off x="3454400" y="3124200"/>
            <a:ext cx="25400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CF579DA-78D1-440D-BA4A-5AA392C61F3F}"/>
              </a:ext>
            </a:extLst>
          </p:cNvPr>
          <p:cNvSpPr txBox="1"/>
          <p:nvPr/>
        </p:nvSpPr>
        <p:spPr>
          <a:xfrm>
            <a:off x="3683000" y="3403600"/>
            <a:ext cx="20828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400" b="1">
                <a:solidFill>
                  <a:srgbClr val="E8941F"/>
                </a:solidFill>
                <a:latin typeface="Montserrat"/>
              </a:rPr>
              <a:t>02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4DB17B6-6A0B-4E18-8352-BD5EAFA97AC8}"/>
              </a:ext>
            </a:extLst>
          </p:cNvPr>
          <p:cNvSpPr txBox="1"/>
          <p:nvPr/>
        </p:nvSpPr>
        <p:spPr>
          <a:xfrm>
            <a:off x="3683000" y="3911600"/>
            <a:ext cx="20828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Grands projets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C9F7632-DEFA-4087-97EA-E0373C15E110}"/>
              </a:ext>
            </a:extLst>
          </p:cNvPr>
          <p:cNvSpPr txBox="1"/>
          <p:nvPr/>
        </p:nvSpPr>
        <p:spPr>
          <a:xfrm>
            <a:off x="3683000" y="4546600"/>
            <a:ext cx="2082800" cy="1092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Accompagner les projets d'infrastructure, miniers et énergétiques.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D293178-6AC7-4E7A-84C5-DD8D61B33285}"/>
              </a:ext>
            </a:extLst>
          </p:cNvPr>
          <p:cNvSpPr/>
          <p:nvPr/>
        </p:nvSpPr>
        <p:spPr>
          <a:xfrm>
            <a:off x="6096000" y="3124200"/>
            <a:ext cx="25400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F72E3A1-C949-419E-91A0-B4EC854D7C91}"/>
              </a:ext>
            </a:extLst>
          </p:cNvPr>
          <p:cNvSpPr/>
          <p:nvPr/>
        </p:nvSpPr>
        <p:spPr>
          <a:xfrm>
            <a:off x="6096000" y="3124200"/>
            <a:ext cx="25400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6654998-3C75-48AC-929C-0B905E7A5E2C}"/>
              </a:ext>
            </a:extLst>
          </p:cNvPr>
          <p:cNvSpPr txBox="1"/>
          <p:nvPr/>
        </p:nvSpPr>
        <p:spPr>
          <a:xfrm>
            <a:off x="6324600" y="3403600"/>
            <a:ext cx="20828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400" b="1">
                <a:solidFill>
                  <a:srgbClr val="E8941F"/>
                </a:solidFill>
                <a:latin typeface="Montserrat"/>
              </a:rPr>
              <a:t>03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4F7D85C-A483-4F41-833C-054DC83DA1FE}"/>
              </a:ext>
            </a:extLst>
          </p:cNvPr>
          <p:cNvSpPr txBox="1"/>
          <p:nvPr/>
        </p:nvSpPr>
        <p:spPr>
          <a:xfrm>
            <a:off x="6324600" y="3911600"/>
            <a:ext cx="20828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Offre intégrée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57DCC0C-997C-4D39-ACD8-BF1130F8D52D}"/>
              </a:ext>
            </a:extLst>
          </p:cNvPr>
          <p:cNvSpPr txBox="1"/>
          <p:nvPr/>
        </p:nvSpPr>
        <p:spPr>
          <a:xfrm>
            <a:off x="6324600" y="4546600"/>
            <a:ext cx="2082800" cy="1092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Déployer notre Division Construction pour aller jusqu'à l'exécution.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ED36170-7EAF-4475-B6EA-3077D404259B}"/>
              </a:ext>
            </a:extLst>
          </p:cNvPr>
          <p:cNvSpPr/>
          <p:nvPr/>
        </p:nvSpPr>
        <p:spPr>
          <a:xfrm>
            <a:off x="8737600" y="3124200"/>
            <a:ext cx="25400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01B4C1-C9A5-4904-AE83-694BC15FA7D5}"/>
              </a:ext>
            </a:extLst>
          </p:cNvPr>
          <p:cNvSpPr/>
          <p:nvPr/>
        </p:nvSpPr>
        <p:spPr>
          <a:xfrm>
            <a:off x="8737600" y="3124200"/>
            <a:ext cx="25400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F50E6B5-7E11-4C01-A1CD-A1BB8E896B66}"/>
              </a:ext>
            </a:extLst>
          </p:cNvPr>
          <p:cNvSpPr txBox="1"/>
          <p:nvPr/>
        </p:nvSpPr>
        <p:spPr>
          <a:xfrm>
            <a:off x="8966200" y="3403600"/>
            <a:ext cx="2082800" cy="381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400" b="1">
                <a:solidFill>
                  <a:srgbClr val="E8941F"/>
                </a:solidFill>
                <a:latin typeface="Montserrat"/>
              </a:rPr>
              <a:t>04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26AD679-22FE-4396-9659-EA6938D52472}"/>
              </a:ext>
            </a:extLst>
          </p:cNvPr>
          <p:cNvSpPr txBox="1"/>
          <p:nvPr/>
        </p:nvSpPr>
        <p:spPr>
          <a:xfrm>
            <a:off x="8966200" y="3911600"/>
            <a:ext cx="20828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16243F"/>
                </a:solidFill>
                <a:latin typeface="Montserrat"/>
              </a:rPr>
              <a:t>Standard d'excellence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D60A08C-81B0-408A-9014-EA0981EC1FFE}"/>
              </a:ext>
            </a:extLst>
          </p:cNvPr>
          <p:cNvSpPr txBox="1"/>
          <p:nvPr/>
        </p:nvSpPr>
        <p:spPr>
          <a:xfrm>
            <a:off x="8966200" y="4546600"/>
            <a:ext cx="2082800" cy="1092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Ancrer les meilleures pratiques internationales dans nos missions.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6DFB960-A838-475E-ACF1-C71656A83F72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18  —  19</a:t>
            </a:r>
          </a:p>
        </p:txBody>
      </p:sp>
    </p:spTree>
    <p:extLst>
      <p:ext uri="{BB962C8B-B14F-4D97-AF65-F5344CB8AC3E}">
        <p14:creationId xmlns:p14="http://schemas.microsoft.com/office/powerpoint/2010/main" val="4263390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4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B1CF962-54EF-4EBA-9FB7-FA663E83F646}"/>
              </a:ext>
            </a:extLst>
          </p:cNvPr>
          <p:cNvSpPr txBox="1"/>
          <p:nvPr/>
        </p:nvSpPr>
        <p:spPr>
          <a:xfrm>
            <a:off x="812800" y="1219200"/>
            <a:ext cx="508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CONTACT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5850468-28C4-4972-A212-39730B25CB23}"/>
              </a:ext>
            </a:extLst>
          </p:cNvPr>
          <p:cNvSpPr txBox="1"/>
          <p:nvPr/>
        </p:nvSpPr>
        <p:spPr>
          <a:xfrm>
            <a:off x="812800" y="1574800"/>
            <a:ext cx="5842000" cy="1905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800" b="1">
                <a:solidFill>
                  <a:srgbClr val="FFFFFF"/>
                </a:solidFill>
                <a:latin typeface="Montserrat"/>
              </a:rPr>
              <a:t>Construisons ensemble vos projets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41E1F4-E8FE-456C-90BB-D1360C2560E3}"/>
              </a:ext>
            </a:extLst>
          </p:cNvPr>
          <p:cNvSpPr/>
          <p:nvPr/>
        </p:nvSpPr>
        <p:spPr>
          <a:xfrm>
            <a:off x="850900" y="3632200"/>
            <a:ext cx="7620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E853C-8DA6-4C6B-AB91-3B06C8425166}"/>
              </a:ext>
            </a:extLst>
          </p:cNvPr>
          <p:cNvSpPr txBox="1"/>
          <p:nvPr/>
        </p:nvSpPr>
        <p:spPr>
          <a:xfrm>
            <a:off x="812800" y="3860800"/>
            <a:ext cx="58420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700" b="1">
                <a:solidFill>
                  <a:srgbClr val="FFFFFF"/>
                </a:solidFill>
                <a:latin typeface="Montserrat"/>
              </a:rPr>
              <a:t>OZO CONSULTING SARLU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F008AA-AE90-49E3-B594-D1CBDDCD72F0}"/>
              </a:ext>
            </a:extLst>
          </p:cNvPr>
          <p:cNvSpPr txBox="1"/>
          <p:nvPr/>
        </p:nvSpPr>
        <p:spPr>
          <a:xfrm>
            <a:off x="812800" y="4191000"/>
            <a:ext cx="5842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Project Development &amp; Engineering Consultancy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C70D5D-0C40-4FDB-97B1-81C035BB4B34}"/>
              </a:ext>
            </a:extLst>
          </p:cNvPr>
          <p:cNvSpPr txBox="1"/>
          <p:nvPr/>
        </p:nvSpPr>
        <p:spPr>
          <a:xfrm>
            <a:off x="812800" y="4597400"/>
            <a:ext cx="58420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E8941F"/>
                </a:solidFill>
                <a:latin typeface="Montserrat"/>
              </a:rPr>
              <a:t>Un projet. Un partenaire. Toutes les expertises.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3C9BA24-9C77-4E4E-BCC8-08C0A4D7DE01}"/>
              </a:ext>
            </a:extLst>
          </p:cNvPr>
          <p:cNvSpPr/>
          <p:nvPr/>
        </p:nvSpPr>
        <p:spPr>
          <a:xfrm>
            <a:off x="7112000" y="1397000"/>
            <a:ext cx="4267200" cy="3810000"/>
          </a:xfrm>
          <a:prstGeom prst="roundRect">
            <a:avLst/>
          </a:prstGeom>
          <a:solidFill>
            <a:srgbClr val="1E3358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9C6C84-E2A1-47C9-82D4-4B230352F3C0}"/>
              </a:ext>
            </a:extLst>
          </p:cNvPr>
          <p:cNvSpPr txBox="1"/>
          <p:nvPr/>
        </p:nvSpPr>
        <p:spPr>
          <a:xfrm>
            <a:off x="8026400" y="1778000"/>
            <a:ext cx="3175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Korhogo – Quartier Ossiene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18837AF-6E79-4C92-A59A-4F33C0132912}"/>
              </a:ext>
            </a:extLst>
          </p:cNvPr>
          <p:cNvSpPr txBox="1"/>
          <p:nvPr/>
        </p:nvSpPr>
        <p:spPr>
          <a:xfrm>
            <a:off x="8026400" y="2438400"/>
            <a:ext cx="3175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BP 001037 Korhogo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FA926B-04D1-42B2-97FB-438D18D92350}"/>
              </a:ext>
            </a:extLst>
          </p:cNvPr>
          <p:cNvSpPr txBox="1"/>
          <p:nvPr/>
        </p:nvSpPr>
        <p:spPr>
          <a:xfrm>
            <a:off x="8026400" y="3098800"/>
            <a:ext cx="3175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(+225) 05 44 10 98 99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0A81F89-62E8-4B50-9AD8-B518E9B7ADD6}"/>
              </a:ext>
            </a:extLst>
          </p:cNvPr>
          <p:cNvSpPr txBox="1"/>
          <p:nvPr/>
        </p:nvSpPr>
        <p:spPr>
          <a:xfrm>
            <a:off x="8026400" y="3759200"/>
            <a:ext cx="3175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contact@ozo-consulting.ci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FDC062-A3E2-43C3-B9A4-484EBDF2D2E5}"/>
              </a:ext>
            </a:extLst>
          </p:cNvPr>
          <p:cNvSpPr txBox="1"/>
          <p:nvPr/>
        </p:nvSpPr>
        <p:spPr>
          <a:xfrm>
            <a:off x="8026400" y="4419600"/>
            <a:ext cx="3175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www.ozo-consulting.ci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37AD5E-5F6D-4FC2-B907-E7D007955D49}"/>
              </a:ext>
            </a:extLst>
          </p:cNvPr>
          <p:cNvSpPr txBox="1"/>
          <p:nvPr/>
        </p:nvSpPr>
        <p:spPr>
          <a:xfrm>
            <a:off x="812800" y="5969000"/>
            <a:ext cx="10566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Concevoir   ·   Planifier   ·   Réaliser   ·   Sécuriser   ·   Optimiser</a:t>
            </a:r>
          </a:p>
        </p:txBody>
      </p:sp>
      <p:pic>
        <p:nvPicPr>
          <p:cNvPr id="15" name="Graphic 1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6800" y="1854200"/>
            <a:ext cx="355600" cy="355600"/>
          </a:xfrm>
          <a:prstGeom prst="rect">
            <a:avLst/>
          </a:prstGeom>
        </p:spPr>
      </p:pic>
      <p:pic>
        <p:nvPicPr>
          <p:cNvPr id="16" name="Graphic 16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6800" y="2514600"/>
            <a:ext cx="355600" cy="355600"/>
          </a:xfrm>
          <a:prstGeom prst="rect">
            <a:avLst/>
          </a:prstGeom>
        </p:spPr>
      </p:pic>
      <p:pic>
        <p:nvPicPr>
          <p:cNvPr id="17" name="Graphic 17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6800" y="3175000"/>
            <a:ext cx="355600" cy="355600"/>
          </a:xfrm>
          <a:prstGeom prst="rect">
            <a:avLst/>
          </a:prstGeom>
        </p:spPr>
      </p:pic>
      <p:pic>
        <p:nvPicPr>
          <p:cNvPr id="18" name="Graphic 18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6800" y="3835400"/>
            <a:ext cx="355600" cy="355600"/>
          </a:xfrm>
          <a:prstGeom prst="rect">
            <a:avLst/>
          </a:prstGeom>
        </p:spPr>
      </p:pic>
      <p:pic>
        <p:nvPicPr>
          <p:cNvPr id="19" name="Graphic 19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16800" y="4495800"/>
            <a:ext cx="355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664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BFE208-A0B0-42F0-869F-A6657AA96A8F}"/>
              </a:ext>
            </a:extLst>
          </p:cNvPr>
          <p:cNvSpPr txBox="1"/>
          <p:nvPr/>
        </p:nvSpPr>
        <p:spPr>
          <a:xfrm>
            <a:off x="812800" y="6858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RAISON D'ÊTRE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AFAA7A-AAA8-4D20-9EDF-0548ABC66CA2}"/>
              </a:ext>
            </a:extLst>
          </p:cNvPr>
          <p:cNvSpPr/>
          <p:nvPr/>
        </p:nvSpPr>
        <p:spPr>
          <a:xfrm>
            <a:off x="850900" y="11176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17F3B-5A47-4C52-8D8F-BAB5E03B54D1}"/>
              </a:ext>
            </a:extLst>
          </p:cNvPr>
          <p:cNvSpPr txBox="1"/>
          <p:nvPr/>
        </p:nvSpPr>
        <p:spPr>
          <a:xfrm>
            <a:off x="787400" y="1905000"/>
            <a:ext cx="10668000" cy="203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800" b="1">
                <a:solidFill>
                  <a:srgbClr val="16243F"/>
                </a:solidFill>
                <a:latin typeface="Montserrat"/>
              </a:rPr>
              <a:t>Nous ne vendons pas des études.
Nous livrons la réussite de vos projets.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3D05A1-4A66-4B49-8A19-2D4ACCD0804E}"/>
              </a:ext>
            </a:extLst>
          </p:cNvPr>
          <p:cNvSpPr txBox="1"/>
          <p:nvPr/>
        </p:nvSpPr>
        <p:spPr>
          <a:xfrm>
            <a:off x="812800" y="4267200"/>
            <a:ext cx="9652000" cy="889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>
                <a:solidFill>
                  <a:srgbClr val="55617A"/>
                </a:solidFill>
              </a:rPr>
              <a:t>Notre métier : transformer une idée en projet, puis un projet en réalisation — en devenant votre interlocuteur unique, de la première intention jusqu'à la mise en service.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90D9C6-17BF-4BCC-8507-E949CF0EABA3}"/>
              </a:ext>
            </a:extLst>
          </p:cNvPr>
          <p:cNvSpPr txBox="1"/>
          <p:nvPr/>
        </p:nvSpPr>
        <p:spPr>
          <a:xfrm>
            <a:off x="1905000" y="5740400"/>
            <a:ext cx="1524000" cy="381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2000" b="1">
                <a:solidFill>
                  <a:srgbClr val="16243F"/>
                </a:solidFill>
                <a:latin typeface="Montserrat"/>
              </a:rPr>
              <a:t>IDÉE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8B7DCF6-F977-48B5-87D7-1C65F7D6D39A}"/>
              </a:ext>
            </a:extLst>
          </p:cNvPr>
          <p:cNvSpPr txBox="1"/>
          <p:nvPr/>
        </p:nvSpPr>
        <p:spPr>
          <a:xfrm>
            <a:off x="4572000" y="5740400"/>
            <a:ext cx="1905000" cy="381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2000" b="1">
                <a:solidFill>
                  <a:srgbClr val="16243F"/>
                </a:solidFill>
                <a:latin typeface="Montserrat"/>
              </a:rPr>
              <a:t>PROJET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6D446D3-4C83-444D-9E3D-17F1EEEDB883}"/>
              </a:ext>
            </a:extLst>
          </p:cNvPr>
          <p:cNvSpPr txBox="1"/>
          <p:nvPr/>
        </p:nvSpPr>
        <p:spPr>
          <a:xfrm>
            <a:off x="7620000" y="5740400"/>
            <a:ext cx="2794000" cy="381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2000" b="1">
                <a:solidFill>
                  <a:srgbClr val="16243F"/>
                </a:solidFill>
                <a:latin typeface="Montserrat"/>
              </a:rPr>
              <a:t>RÉALISATION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354855-C971-40BA-AD20-7FCC3ED3C88C}"/>
              </a:ext>
            </a:extLst>
          </p:cNvPr>
          <p:cNvSpPr txBox="1"/>
          <p:nvPr/>
        </p:nvSpPr>
        <p:spPr>
          <a:xfrm>
            <a:off x="3657600" y="5715000"/>
            <a:ext cx="762000" cy="406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2600" b="1">
                <a:solidFill>
                  <a:srgbClr val="E8941F"/>
                </a:solidFill>
              </a:rPr>
              <a:t>›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F32144-70FB-438A-8A54-258E9421E0F0}"/>
              </a:ext>
            </a:extLst>
          </p:cNvPr>
          <p:cNvSpPr txBox="1"/>
          <p:nvPr/>
        </p:nvSpPr>
        <p:spPr>
          <a:xfrm>
            <a:off x="6731000" y="5715000"/>
            <a:ext cx="762000" cy="406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2600" b="1">
                <a:solidFill>
                  <a:srgbClr val="E8941F"/>
                </a:solidFill>
              </a:rPr>
              <a:t>›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9E95CC-9181-4C8E-B10A-A44485B0A7D2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02  —  19</a:t>
            </a:r>
          </a:p>
        </p:txBody>
      </p:sp>
    </p:spTree>
    <p:extLst>
      <p:ext uri="{BB962C8B-B14F-4D97-AF65-F5344CB8AC3E}">
        <p14:creationId xmlns:p14="http://schemas.microsoft.com/office/powerpoint/2010/main" val="23639991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B05CA9-C7D1-498F-8095-2A62259DD30D}"/>
              </a:ext>
            </a:extLst>
          </p:cNvPr>
          <p:cNvSpPr txBox="1"/>
          <p:nvPr/>
        </p:nvSpPr>
        <p:spPr>
          <a:xfrm>
            <a:off x="304800" y="1219200"/>
            <a:ext cx="115824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6B7689"/>
                </a:solidFill>
              </a:rPr>
              <a:t>Bannière LinkedIn — format 4:1 (1584 × 396 px). Sélectionnez le rectangle bleu seul, clic droit ▸ « Enregistrer comme image ».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4C6366-9285-40AA-A41C-5F93A5B03735}"/>
              </a:ext>
            </a:extLst>
          </p:cNvPr>
          <p:cNvSpPr/>
          <p:nvPr/>
        </p:nvSpPr>
        <p:spPr>
          <a:xfrm>
            <a:off x="304800" y="1981200"/>
            <a:ext cx="11582400" cy="2895600"/>
          </a:xfrm>
          <a:prstGeom prst="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5A6509-E73E-4274-A73B-53B00E595F5C}"/>
              </a:ext>
            </a:extLst>
          </p:cNvPr>
          <p:cNvSpPr/>
          <p:nvPr/>
        </p:nvSpPr>
        <p:spPr>
          <a:xfrm>
            <a:off x="11760200" y="1981200"/>
            <a:ext cx="127000" cy="289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78C2A5D-1CAC-40AF-9EFD-F8D06A8856B7}"/>
              </a:ext>
            </a:extLst>
          </p:cNvPr>
          <p:cNvSpPr txBox="1"/>
          <p:nvPr/>
        </p:nvSpPr>
        <p:spPr>
          <a:xfrm>
            <a:off x="1003300" y="3759200"/>
            <a:ext cx="4191000" cy="457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C7D0DE"/>
                </a:solidFill>
              </a:rPr>
              <a:t>Project Development &amp; Engineering Consultancy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8750C7-1D23-4D46-9760-0A938B358375}"/>
              </a:ext>
            </a:extLst>
          </p:cNvPr>
          <p:cNvSpPr/>
          <p:nvPr/>
        </p:nvSpPr>
        <p:spPr>
          <a:xfrm>
            <a:off x="5283200" y="2489200"/>
            <a:ext cx="38100" cy="1879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DB1856-E8D5-4227-93FC-F9A14395E2F0}"/>
              </a:ext>
            </a:extLst>
          </p:cNvPr>
          <p:cNvSpPr txBox="1"/>
          <p:nvPr/>
        </p:nvSpPr>
        <p:spPr>
          <a:xfrm>
            <a:off x="5689600" y="2540000"/>
            <a:ext cx="57658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100" b="1">
                <a:solidFill>
                  <a:srgbClr val="FFFFFF"/>
                </a:solidFill>
                <a:latin typeface="Montserrat"/>
              </a:rPr>
              <a:t>Un projet. Un partenaire. Toutes les expertises.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530A89-A61B-435D-817D-4EB3DB3A4E3A}"/>
              </a:ext>
            </a:extLst>
          </p:cNvPr>
          <p:cNvSpPr txBox="1"/>
          <p:nvPr/>
        </p:nvSpPr>
        <p:spPr>
          <a:xfrm>
            <a:off x="5689600" y="3302000"/>
            <a:ext cx="57658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C7D0DE"/>
                </a:solidFill>
              </a:rPr>
              <a:t>Ingénierie · Gestion de projets · Réalisation — du conseil à la mise en service.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6C421F5-38C5-4626-A540-81676D9DCB51}"/>
              </a:ext>
            </a:extLst>
          </p:cNvPr>
          <p:cNvSpPr txBox="1"/>
          <p:nvPr/>
        </p:nvSpPr>
        <p:spPr>
          <a:xfrm>
            <a:off x="5689600" y="3886200"/>
            <a:ext cx="57658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  <a:latin typeface="Montserrat"/>
              </a:rPr>
              <a:t>www.ozo-consulting.ci   ·   Côte d'Ivoire &amp; Afrique de l'Ouest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2DB2EF3-6D29-D912-E73A-B15F9419F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953" y="2103120"/>
            <a:ext cx="3179135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77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C249BFD-CE9C-4006-B854-9F5ABFBC0823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LE MOT DU GÉRANT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706BE15-E71A-4CD2-9BC4-50A398B96AFC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Structurer aujourd'hui ce qui réussira demain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521AAC-98BF-4F50-91B2-CB5A44736A35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B8A090-0666-4B4C-A24A-60BEB5BE5877}"/>
              </a:ext>
            </a:extLst>
          </p:cNvPr>
          <p:cNvSpPr/>
          <p:nvPr/>
        </p:nvSpPr>
        <p:spPr>
          <a:xfrm>
            <a:off x="812800" y="1828800"/>
            <a:ext cx="3810000" cy="4419600"/>
          </a:xfrm>
          <a:prstGeom prst="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96C5BA-D131-4DCA-87A5-C9390F7C213B}"/>
              </a:ext>
            </a:extLst>
          </p:cNvPr>
          <p:cNvSpPr txBox="1"/>
          <p:nvPr/>
        </p:nvSpPr>
        <p:spPr>
          <a:xfrm>
            <a:off x="1117600" y="2235200"/>
            <a:ext cx="3200400" cy="2159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900">
                <a:solidFill>
                  <a:srgbClr val="FFFFFF"/>
                </a:solidFill>
                <a:latin typeface="Montserrat"/>
              </a:rPr>
              <a:t>« Un projet échoue rarement faute d'idées. Il échoue souvent faute de structuration. »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FE9CD1-0D77-43E6-B936-0819D4079368}"/>
              </a:ext>
            </a:extLst>
          </p:cNvPr>
          <p:cNvSpPr/>
          <p:nvPr/>
        </p:nvSpPr>
        <p:spPr>
          <a:xfrm>
            <a:off x="1117600" y="4978400"/>
            <a:ext cx="6096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DD8E454-BE57-41D3-A25E-C655352B929E}"/>
              </a:ext>
            </a:extLst>
          </p:cNvPr>
          <p:cNvSpPr txBox="1"/>
          <p:nvPr/>
        </p:nvSpPr>
        <p:spPr>
          <a:xfrm>
            <a:off x="1117600" y="5181600"/>
            <a:ext cx="32004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Emmanuel SEKONGO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70EFC18-477B-4698-B377-981B8BADD3F6}"/>
              </a:ext>
            </a:extLst>
          </p:cNvPr>
          <p:cNvSpPr txBox="1"/>
          <p:nvPr/>
        </p:nvSpPr>
        <p:spPr>
          <a:xfrm>
            <a:off x="1117600" y="5486400"/>
            <a:ext cx="32004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E8941F"/>
                </a:solidFill>
              </a:rPr>
              <a:t>Associé Gérant · PMP®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7FAC5A2-AB58-4E22-9C3E-41660A07FE8C}"/>
              </a:ext>
            </a:extLst>
          </p:cNvPr>
          <p:cNvSpPr txBox="1"/>
          <p:nvPr/>
        </p:nvSpPr>
        <p:spPr>
          <a:xfrm>
            <a:off x="5080000" y="1905000"/>
            <a:ext cx="6299200" cy="3175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>
                <a:solidFill>
                  <a:srgbClr val="2E3A4F"/>
                </a:solidFill>
              </a:rPr>
              <a:t>C'est de ce constat qu'est née OZO CONSULTING : apporter à chaque porteur de projet la rigueur, la méthode et les compétences qui transforment une ambition en réalité.
Notre rôle ne se limite pas à produire des études. Avec OZO, vous bénéficiez d'un partenaire qui structure votre projet, anticipe les risques et sécurise chaque décision — de la première intention jusqu'à la mise en service.
Nous croyons en une Afrique qui construit, investit et se développe avec exigence. Notre ambition est d'en être le partenaire de confiance.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97E981C-4352-4837-8E90-C2D95A9D8CD9}"/>
              </a:ext>
            </a:extLst>
          </p:cNvPr>
          <p:cNvSpPr txBox="1"/>
          <p:nvPr/>
        </p:nvSpPr>
        <p:spPr>
          <a:xfrm>
            <a:off x="5080000" y="5461000"/>
            <a:ext cx="62992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700" b="1" i="1">
                <a:solidFill>
                  <a:srgbClr val="16243F"/>
                </a:solidFill>
                <a:latin typeface="Montserrat"/>
              </a:rPr>
              <a:t>« Votre réussite restera toujours notre meilleure référence. »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6929CC-9B1F-4FB7-A3FF-F55665F8B0C0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03  —  19</a:t>
            </a:r>
          </a:p>
        </p:txBody>
      </p:sp>
    </p:spTree>
    <p:extLst>
      <p:ext uri="{BB962C8B-B14F-4D97-AF65-F5344CB8AC3E}">
        <p14:creationId xmlns:p14="http://schemas.microsoft.com/office/powerpoint/2010/main" val="18545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5410D3A-88D1-485C-AEBD-D8D4F8E9B6DE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VISION &amp; AMBITION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AA0D1BF-1B56-4251-902E-1713E78DA798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Bâtir l'infrastructure du développement africain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72905A-7A15-4C66-8400-FE970DDB5FC9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0A1940-F259-4F1A-BCE9-6A31ACD342FF}"/>
              </a:ext>
            </a:extLst>
          </p:cNvPr>
          <p:cNvSpPr txBox="1"/>
          <p:nvPr/>
        </p:nvSpPr>
        <p:spPr>
          <a:xfrm>
            <a:off x="812800" y="1879600"/>
            <a:ext cx="10566400" cy="1016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2300" b="1">
                <a:solidFill>
                  <a:srgbClr val="16243F"/>
                </a:solidFill>
                <a:latin typeface="Montserrat"/>
              </a:rPr>
              <a:t>Devenir un acteur de référence du conseil, de l'ingénierie et du développement de projets en Afrique de l'Ouest — du premier schéma à la mise en service.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63633E-A6DF-4A83-93C1-234861E3C30A}"/>
              </a:ext>
            </a:extLst>
          </p:cNvPr>
          <p:cNvSpPr/>
          <p:nvPr/>
        </p:nvSpPr>
        <p:spPr>
          <a:xfrm>
            <a:off x="812800" y="3403600"/>
            <a:ext cx="33147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F56944-A214-4371-8059-439D4418FF65}"/>
              </a:ext>
            </a:extLst>
          </p:cNvPr>
          <p:cNvSpPr/>
          <p:nvPr/>
        </p:nvSpPr>
        <p:spPr>
          <a:xfrm>
            <a:off x="812800" y="3403600"/>
            <a:ext cx="33147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9217034-72AE-4AE6-9A40-F1FA96914D95}"/>
              </a:ext>
            </a:extLst>
          </p:cNvPr>
          <p:cNvSpPr txBox="1"/>
          <p:nvPr/>
        </p:nvSpPr>
        <p:spPr>
          <a:xfrm>
            <a:off x="1041400" y="4495800"/>
            <a:ext cx="28575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b="1">
                <a:solidFill>
                  <a:srgbClr val="16243F"/>
                </a:solidFill>
                <a:latin typeface="Montserrat"/>
              </a:rPr>
              <a:t>Acteur de référence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7E6ED6-83F8-4AF5-BCD1-17416EC17F30}"/>
              </a:ext>
            </a:extLst>
          </p:cNvPr>
          <p:cNvSpPr txBox="1"/>
          <p:nvPr/>
        </p:nvSpPr>
        <p:spPr>
          <a:xfrm>
            <a:off x="1041400" y="4902200"/>
            <a:ext cx="2857500" cy="1016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Reconnu pour l'excellence de notre ingénierie et de notre pilotage de projets.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9DE8A56-55E1-4C68-8721-7DF3B0F22C74}"/>
              </a:ext>
            </a:extLst>
          </p:cNvPr>
          <p:cNvSpPr/>
          <p:nvPr/>
        </p:nvSpPr>
        <p:spPr>
          <a:xfrm>
            <a:off x="4432300" y="3403600"/>
            <a:ext cx="33147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DD0B7A-ACFC-4D3E-8578-34B460468ECF}"/>
              </a:ext>
            </a:extLst>
          </p:cNvPr>
          <p:cNvSpPr/>
          <p:nvPr/>
        </p:nvSpPr>
        <p:spPr>
          <a:xfrm>
            <a:off x="4432300" y="3403600"/>
            <a:ext cx="33147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F76BF2B-2AB4-4B36-8C08-5C83B1E2DD2C}"/>
              </a:ext>
            </a:extLst>
          </p:cNvPr>
          <p:cNvSpPr txBox="1"/>
          <p:nvPr/>
        </p:nvSpPr>
        <p:spPr>
          <a:xfrm>
            <a:off x="4660900" y="4495800"/>
            <a:ext cx="28575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b="1">
                <a:solidFill>
                  <a:srgbClr val="16243F"/>
                </a:solidFill>
                <a:latin typeface="Montserrat"/>
              </a:rPr>
              <a:t>Valeur durable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1919F80-2E7B-4E90-BF87-A41D8DC1F725}"/>
              </a:ext>
            </a:extLst>
          </p:cNvPr>
          <p:cNvSpPr txBox="1"/>
          <p:nvPr/>
        </p:nvSpPr>
        <p:spPr>
          <a:xfrm>
            <a:off x="4660900" y="4902200"/>
            <a:ext cx="2857500" cy="1016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Des projets viables, sûrs et créateurs de valeur sur le long terme.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9CFBAA5-B23C-48A8-94EC-B6D7B32B3748}"/>
              </a:ext>
            </a:extLst>
          </p:cNvPr>
          <p:cNvSpPr/>
          <p:nvPr/>
        </p:nvSpPr>
        <p:spPr>
          <a:xfrm>
            <a:off x="8051800" y="3403600"/>
            <a:ext cx="3314700" cy="2667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EC7C1EA-A0EA-4853-9801-F3478547905E}"/>
              </a:ext>
            </a:extLst>
          </p:cNvPr>
          <p:cNvSpPr/>
          <p:nvPr/>
        </p:nvSpPr>
        <p:spPr>
          <a:xfrm>
            <a:off x="8051800" y="3403600"/>
            <a:ext cx="33147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B27F908-60E0-4B69-AE52-B5FA7D196427}"/>
              </a:ext>
            </a:extLst>
          </p:cNvPr>
          <p:cNvSpPr txBox="1"/>
          <p:nvPr/>
        </p:nvSpPr>
        <p:spPr>
          <a:xfrm>
            <a:off x="8280400" y="4495800"/>
            <a:ext cx="2857500" cy="330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b="1">
                <a:solidFill>
                  <a:srgbClr val="16243F"/>
                </a:solidFill>
                <a:latin typeface="Montserrat"/>
              </a:rPr>
              <a:t>Standards internationaux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09AB727-E825-425A-9483-463434D010B8}"/>
              </a:ext>
            </a:extLst>
          </p:cNvPr>
          <p:cNvSpPr txBox="1"/>
          <p:nvPr/>
        </p:nvSpPr>
        <p:spPr>
          <a:xfrm>
            <a:off x="8280400" y="4902200"/>
            <a:ext cx="2857500" cy="1016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>
                <a:solidFill>
                  <a:srgbClr val="55617A"/>
                </a:solidFill>
              </a:rPr>
              <a:t>Les meilleures pratiques mondiales, adaptées au contexte africain.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62D682-287B-430B-B8E8-CE7B1DCFF5B0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04  —  19</a:t>
            </a:r>
          </a:p>
        </p:txBody>
      </p:sp>
      <p:pic>
        <p:nvPicPr>
          <p:cNvPr id="19" name="Graphic 19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9800" y="3708400"/>
            <a:ext cx="508000" cy="508000"/>
          </a:xfrm>
          <a:prstGeom prst="rect">
            <a:avLst/>
          </a:prstGeom>
        </p:spPr>
      </p:pic>
      <p:pic>
        <p:nvPicPr>
          <p:cNvPr id="20" name="Graphic 2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29300" y="3708400"/>
            <a:ext cx="508000" cy="508000"/>
          </a:xfrm>
          <a:prstGeom prst="rect">
            <a:avLst/>
          </a:prstGeom>
        </p:spPr>
      </p:pic>
      <p:pic>
        <p:nvPicPr>
          <p:cNvPr id="21" name="Graphic 2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48800" y="3708400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01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6C2AFC-6919-4111-AFAE-F0E4E9D87E51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PROPOSITION DE VALEUR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A0DD616-2944-4B2C-BB18-CA7DEAD66764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 projet. Un partenaire. Toutes les expertises.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0BCABF-8A0C-420F-87F6-A9F650D432CE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AEFDE1-38FF-40A3-B622-4C2E10B0C1C1}"/>
              </a:ext>
            </a:extLst>
          </p:cNvPr>
          <p:cNvSpPr/>
          <p:nvPr/>
        </p:nvSpPr>
        <p:spPr>
          <a:xfrm>
            <a:off x="812800" y="1905000"/>
            <a:ext cx="5054600" cy="42672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A42722-25DD-4E9B-973C-6F90F2706693}"/>
              </a:ext>
            </a:extLst>
          </p:cNvPr>
          <p:cNvSpPr txBox="1"/>
          <p:nvPr/>
        </p:nvSpPr>
        <p:spPr>
          <a:xfrm>
            <a:off x="1117600" y="2184400"/>
            <a:ext cx="44450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55617A"/>
                </a:solidFill>
                <a:latin typeface="Montserrat"/>
              </a:rPr>
              <a:t>SANS INTERLOCUTEUR UNIQUE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40B3817-318E-40F4-A7AF-66983987CA9C}"/>
              </a:ext>
            </a:extLst>
          </p:cNvPr>
          <p:cNvSpPr/>
          <p:nvPr/>
        </p:nvSpPr>
        <p:spPr>
          <a:xfrm>
            <a:off x="1117600" y="25908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F8DE7A1-D4C8-4C4C-BB90-599DA61AA8D0}"/>
              </a:ext>
            </a:extLst>
          </p:cNvPr>
          <p:cNvSpPr txBox="1"/>
          <p:nvPr/>
        </p:nvSpPr>
        <p:spPr>
          <a:xfrm>
            <a:off x="1219200" y="25908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Architecte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C73136C-E3AC-4338-81B9-BB41FC6D39BD}"/>
              </a:ext>
            </a:extLst>
          </p:cNvPr>
          <p:cNvSpPr/>
          <p:nvPr/>
        </p:nvSpPr>
        <p:spPr>
          <a:xfrm>
            <a:off x="3429000" y="25908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36E19C1-3A90-45F7-BFFA-E666C6BF6E9E}"/>
              </a:ext>
            </a:extLst>
          </p:cNvPr>
          <p:cNvSpPr txBox="1"/>
          <p:nvPr/>
        </p:nvSpPr>
        <p:spPr>
          <a:xfrm>
            <a:off x="3530600" y="25908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Bureau d'études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67BBCE5-17FD-4C76-93BE-64F1F12089AF}"/>
              </a:ext>
            </a:extLst>
          </p:cNvPr>
          <p:cNvSpPr/>
          <p:nvPr/>
        </p:nvSpPr>
        <p:spPr>
          <a:xfrm>
            <a:off x="1117600" y="32004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D7FB68-7088-4F43-A339-414AAB6FEF6A}"/>
              </a:ext>
            </a:extLst>
          </p:cNvPr>
          <p:cNvSpPr txBox="1"/>
          <p:nvPr/>
        </p:nvSpPr>
        <p:spPr>
          <a:xfrm>
            <a:off x="1219200" y="32004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Expert HSE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7B4E8D4-EFE1-48AE-8331-D53449652713}"/>
              </a:ext>
            </a:extLst>
          </p:cNvPr>
          <p:cNvSpPr/>
          <p:nvPr/>
        </p:nvSpPr>
        <p:spPr>
          <a:xfrm>
            <a:off x="3429000" y="32004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EA7D587-E910-4204-95DF-3CEFB8F999AF}"/>
              </a:ext>
            </a:extLst>
          </p:cNvPr>
          <p:cNvSpPr txBox="1"/>
          <p:nvPr/>
        </p:nvSpPr>
        <p:spPr>
          <a:xfrm>
            <a:off x="3530600" y="32004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Hydraulicien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E75AA7A-A976-480D-907D-A35C89AF8668}"/>
              </a:ext>
            </a:extLst>
          </p:cNvPr>
          <p:cNvSpPr/>
          <p:nvPr/>
        </p:nvSpPr>
        <p:spPr>
          <a:xfrm>
            <a:off x="1117600" y="38100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88AFA5D-6CE7-4ED8-9281-83B2F5D4CC37}"/>
              </a:ext>
            </a:extLst>
          </p:cNvPr>
          <p:cNvSpPr txBox="1"/>
          <p:nvPr/>
        </p:nvSpPr>
        <p:spPr>
          <a:xfrm>
            <a:off x="1219200" y="38100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Électricien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97DEE84-8D3E-49F7-85F6-B39F5DE9BE5D}"/>
              </a:ext>
            </a:extLst>
          </p:cNvPr>
          <p:cNvSpPr/>
          <p:nvPr/>
        </p:nvSpPr>
        <p:spPr>
          <a:xfrm>
            <a:off x="3429000" y="3810000"/>
            <a:ext cx="2133600" cy="5080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E2E7EF"/>
            </a:solidFill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E91CB0F-0913-4071-84E0-5D8637FCBDEE}"/>
              </a:ext>
            </a:extLst>
          </p:cNvPr>
          <p:cNvSpPr txBox="1"/>
          <p:nvPr/>
        </p:nvSpPr>
        <p:spPr>
          <a:xfrm>
            <a:off x="3530600" y="3810000"/>
            <a:ext cx="19304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200">
                <a:solidFill>
                  <a:srgbClr val="2E3A4F"/>
                </a:solidFill>
              </a:rPr>
              <a:t>Conducteur de travaux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F000BA-D064-4AC6-8843-974214619644}"/>
              </a:ext>
            </a:extLst>
          </p:cNvPr>
          <p:cNvSpPr/>
          <p:nvPr/>
        </p:nvSpPr>
        <p:spPr>
          <a:xfrm>
            <a:off x="1117600" y="4521200"/>
            <a:ext cx="4445000" cy="12700"/>
          </a:xfrm>
          <a:prstGeom prst="rect">
            <a:avLst/>
          </a:prstGeom>
          <a:solidFill>
            <a:srgbClr val="E2E7E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CB463DF-CBE6-4E57-99ED-73674E45640C}"/>
              </a:ext>
            </a:extLst>
          </p:cNvPr>
          <p:cNvSpPr txBox="1"/>
          <p:nvPr/>
        </p:nvSpPr>
        <p:spPr>
          <a:xfrm>
            <a:off x="1117600" y="4724400"/>
            <a:ext cx="44450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B23A3A"/>
                </a:solidFill>
              </a:rPr>
              <a:t>✕  Complexité, surcoûts et risques accrus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21820C-5E8B-4E02-B4F6-FD0DE2B8E3CF}"/>
              </a:ext>
            </a:extLst>
          </p:cNvPr>
          <p:cNvSpPr txBox="1"/>
          <p:nvPr/>
        </p:nvSpPr>
        <p:spPr>
          <a:xfrm>
            <a:off x="1117600" y="5080000"/>
            <a:ext cx="44450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Le client doit chercher, coordonner et arbitrer entre de multiples intervenants.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8434FF3-0C14-45F7-91D6-FAA61152B81F}"/>
              </a:ext>
            </a:extLst>
          </p:cNvPr>
          <p:cNvSpPr/>
          <p:nvPr/>
        </p:nvSpPr>
        <p:spPr>
          <a:xfrm>
            <a:off x="6324600" y="1905000"/>
            <a:ext cx="5054600" cy="42672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B15127F-E0BB-491C-8F47-CA07E331EA16}"/>
              </a:ext>
            </a:extLst>
          </p:cNvPr>
          <p:cNvSpPr txBox="1"/>
          <p:nvPr/>
        </p:nvSpPr>
        <p:spPr>
          <a:xfrm>
            <a:off x="6629400" y="2184400"/>
            <a:ext cx="44450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AVEC OZO CONSULTING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F24273C-C415-4C1B-8CB9-C2CE93D237EB}"/>
              </a:ext>
            </a:extLst>
          </p:cNvPr>
          <p:cNvSpPr txBox="1"/>
          <p:nvPr/>
        </p:nvSpPr>
        <p:spPr>
          <a:xfrm>
            <a:off x="6629400" y="2514600"/>
            <a:ext cx="4470400" cy="762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900" b="1">
                <a:solidFill>
                  <a:srgbClr val="FFFFFF"/>
                </a:solidFill>
                <a:latin typeface="Montserrat"/>
              </a:rPr>
              <a:t>Un seul partenaire orchestre l'ensemble de votre projet.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0A47123-7761-418E-B54C-41B1568D9F95}"/>
              </a:ext>
            </a:extLst>
          </p:cNvPr>
          <p:cNvSpPr/>
          <p:nvPr/>
        </p:nvSpPr>
        <p:spPr>
          <a:xfrm>
            <a:off x="6629400" y="3454400"/>
            <a:ext cx="6096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955858D-EBF1-4F62-A875-D4407C503F5B}"/>
              </a:ext>
            </a:extLst>
          </p:cNvPr>
          <p:cNvSpPr txBox="1"/>
          <p:nvPr/>
        </p:nvSpPr>
        <p:spPr>
          <a:xfrm>
            <a:off x="6629400" y="3708400"/>
            <a:ext cx="279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51DF64-6709-4E6B-9A6B-4B5462C32270}"/>
              </a:ext>
            </a:extLst>
          </p:cNvPr>
          <p:cNvSpPr txBox="1"/>
          <p:nvPr/>
        </p:nvSpPr>
        <p:spPr>
          <a:xfrm>
            <a:off x="6959600" y="3708400"/>
            <a:ext cx="4191000" cy="330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Un seul interlocuteur responsable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B2A572D-E635-4B8E-A069-E0E68F76425B}"/>
              </a:ext>
            </a:extLst>
          </p:cNvPr>
          <p:cNvSpPr txBox="1"/>
          <p:nvPr/>
        </p:nvSpPr>
        <p:spPr>
          <a:xfrm>
            <a:off x="6629400" y="4267200"/>
            <a:ext cx="279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3F8F3B1-CF20-499E-9C39-56D23D14DA68}"/>
              </a:ext>
            </a:extLst>
          </p:cNvPr>
          <p:cNvSpPr txBox="1"/>
          <p:nvPr/>
        </p:nvSpPr>
        <p:spPr>
          <a:xfrm>
            <a:off x="6959600" y="4267200"/>
            <a:ext cx="4191000" cy="330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Coûts et délais maîtrisés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725C3D7-06C8-4913-AC1B-EAF70129494F}"/>
              </a:ext>
            </a:extLst>
          </p:cNvPr>
          <p:cNvSpPr txBox="1"/>
          <p:nvPr/>
        </p:nvSpPr>
        <p:spPr>
          <a:xfrm>
            <a:off x="6629400" y="4826000"/>
            <a:ext cx="279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76799A7-EBB2-470A-B12E-36B4B16D2D40}"/>
              </a:ext>
            </a:extLst>
          </p:cNvPr>
          <p:cNvSpPr txBox="1"/>
          <p:nvPr/>
        </p:nvSpPr>
        <p:spPr>
          <a:xfrm>
            <a:off x="6959600" y="4826000"/>
            <a:ext cx="4191000" cy="330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Risques identifiés et réduits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059FA0C-BB2C-4CC8-87B9-7889875AA7A0}"/>
              </a:ext>
            </a:extLst>
          </p:cNvPr>
          <p:cNvSpPr txBox="1"/>
          <p:nvPr/>
        </p:nvSpPr>
        <p:spPr>
          <a:xfrm>
            <a:off x="6629400" y="5384800"/>
            <a:ext cx="279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600" b="1">
                <a:solidFill>
                  <a:srgbClr val="E8941F"/>
                </a:solidFill>
              </a:rPr>
              <a:t>✓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346C96E3-28A3-4293-B4B3-98EDF120070A}"/>
              </a:ext>
            </a:extLst>
          </p:cNvPr>
          <p:cNvSpPr txBox="1"/>
          <p:nvPr/>
        </p:nvSpPr>
        <p:spPr>
          <a:xfrm>
            <a:off x="6959600" y="5384800"/>
            <a:ext cx="4191000" cy="330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>
                <a:solidFill>
                  <a:srgbClr val="FFFFFF"/>
                </a:solidFill>
              </a:rPr>
              <a:t>Qualité et conformité garanties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B621769-C147-453F-AC99-B3796FEDAAC3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05  —  19</a:t>
            </a:r>
          </a:p>
        </p:txBody>
      </p:sp>
    </p:spTree>
    <p:extLst>
      <p:ext uri="{BB962C8B-B14F-4D97-AF65-F5344CB8AC3E}">
        <p14:creationId xmlns:p14="http://schemas.microsoft.com/office/powerpoint/2010/main" val="3285222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ZoneTexte 40">
            <a:extLst>
              <a:ext uri="{FF2B5EF4-FFF2-40B4-BE49-F238E27FC236}">
                <a16:creationId xmlns:a16="http://schemas.microsoft.com/office/drawing/2014/main" id="{4FF43147-4848-4976-B377-47461281D6D0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LE PARCOURS D'UN PROJET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FD6D3D5-B183-4485-A722-3EFB4C99608A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Nous vous accompagnons d'un bout à l'autre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023FABF-4757-4224-9EBB-F09FB284743B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10DAE9AF-3C86-4B7F-8D2C-E1151A5915B4}"/>
              </a:ext>
            </a:extLst>
          </p:cNvPr>
          <p:cNvSpPr txBox="1"/>
          <p:nvPr/>
        </p:nvSpPr>
        <p:spPr>
          <a:xfrm>
            <a:off x="812800" y="1651000"/>
            <a:ext cx="10160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Avec OZO CONSULTING, vous bénéficiez d'un seul partenaire sur toute la chaîne de valeur — de la première intention jusqu'à l'optimisation de votre actif.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8DD7074-F12B-4D5B-A273-3390F90AE031}"/>
              </a:ext>
            </a:extLst>
          </p:cNvPr>
          <p:cNvSpPr/>
          <p:nvPr/>
        </p:nvSpPr>
        <p:spPr>
          <a:xfrm>
            <a:off x="1168400" y="3797300"/>
            <a:ext cx="9855200" cy="254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6" name="Ellipse 45">
            <a:extLst>
              <a:ext uri="{FF2B5EF4-FFF2-40B4-BE49-F238E27FC236}">
                <a16:creationId xmlns:a16="http://schemas.microsoft.com/office/drawing/2014/main" id="{47D99DFA-84F4-4681-8219-E03774019B73}"/>
              </a:ext>
            </a:extLst>
          </p:cNvPr>
          <p:cNvSpPr/>
          <p:nvPr/>
        </p:nvSpPr>
        <p:spPr>
          <a:xfrm>
            <a:off x="10033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F3E761CD-9137-44BC-A589-DFA094EE44CA}"/>
              </a:ext>
            </a:extLst>
          </p:cNvPr>
          <p:cNvSpPr txBox="1"/>
          <p:nvPr/>
        </p:nvSpPr>
        <p:spPr>
          <a:xfrm>
            <a:off x="215900" y="30226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Idée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BA3CC0B-E9E6-4B49-B131-092829C0F08D}"/>
              </a:ext>
            </a:extLst>
          </p:cNvPr>
          <p:cNvSpPr/>
          <p:nvPr/>
        </p:nvSpPr>
        <p:spPr>
          <a:xfrm>
            <a:off x="1155700" y="36068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4A5CE3A7-1882-4FEC-959A-22CE1E5E3108}"/>
              </a:ext>
            </a:extLst>
          </p:cNvPr>
          <p:cNvSpPr/>
          <p:nvPr/>
        </p:nvSpPr>
        <p:spPr>
          <a:xfrm>
            <a:off x="20955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2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E509FB4C-1B05-4114-A0EB-864CA307634D}"/>
              </a:ext>
            </a:extLst>
          </p:cNvPr>
          <p:cNvSpPr txBox="1"/>
          <p:nvPr/>
        </p:nvSpPr>
        <p:spPr>
          <a:xfrm>
            <a:off x="1308100" y="40894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Faisabilité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E8F2941-EEE5-4DD9-B145-68CAB3D263C5}"/>
              </a:ext>
            </a:extLst>
          </p:cNvPr>
          <p:cNvSpPr/>
          <p:nvPr/>
        </p:nvSpPr>
        <p:spPr>
          <a:xfrm>
            <a:off x="2247900" y="38100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1F81E936-3404-45B6-9712-FC208A510C9A}"/>
              </a:ext>
            </a:extLst>
          </p:cNvPr>
          <p:cNvSpPr/>
          <p:nvPr/>
        </p:nvSpPr>
        <p:spPr>
          <a:xfrm>
            <a:off x="31877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3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22362125-2B07-4FA7-9AFB-4A2F450E44DB}"/>
              </a:ext>
            </a:extLst>
          </p:cNvPr>
          <p:cNvSpPr txBox="1"/>
          <p:nvPr/>
        </p:nvSpPr>
        <p:spPr>
          <a:xfrm>
            <a:off x="2400300" y="30226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Structuration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A30C347-CBC0-4161-9E59-9656FFCB4587}"/>
              </a:ext>
            </a:extLst>
          </p:cNvPr>
          <p:cNvSpPr/>
          <p:nvPr/>
        </p:nvSpPr>
        <p:spPr>
          <a:xfrm>
            <a:off x="3340100" y="36068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A2D7662-3574-4CA2-8552-F0D5812EEED3}"/>
              </a:ext>
            </a:extLst>
          </p:cNvPr>
          <p:cNvSpPr/>
          <p:nvPr/>
        </p:nvSpPr>
        <p:spPr>
          <a:xfrm>
            <a:off x="42926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4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FC1898EE-4CDF-4C23-B95A-DB831CAA95F7}"/>
              </a:ext>
            </a:extLst>
          </p:cNvPr>
          <p:cNvSpPr txBox="1"/>
          <p:nvPr/>
        </p:nvSpPr>
        <p:spPr>
          <a:xfrm>
            <a:off x="3505200" y="40894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Études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EBE8B7C-DC25-4863-A1F9-49838C4F8E7C}"/>
              </a:ext>
            </a:extLst>
          </p:cNvPr>
          <p:cNvSpPr/>
          <p:nvPr/>
        </p:nvSpPr>
        <p:spPr>
          <a:xfrm>
            <a:off x="4445000" y="38100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631AB034-67A1-4447-9D71-D56C29FC2E85}"/>
              </a:ext>
            </a:extLst>
          </p:cNvPr>
          <p:cNvSpPr/>
          <p:nvPr/>
        </p:nvSpPr>
        <p:spPr>
          <a:xfrm>
            <a:off x="53848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5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DF22068-CC3A-44AA-A807-1B3C96C5FFFE}"/>
              </a:ext>
            </a:extLst>
          </p:cNvPr>
          <p:cNvSpPr txBox="1"/>
          <p:nvPr/>
        </p:nvSpPr>
        <p:spPr>
          <a:xfrm>
            <a:off x="4597400" y="30226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Financement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A4E051F5-B3B5-47F3-B95C-AA434CEE0A34}"/>
              </a:ext>
            </a:extLst>
          </p:cNvPr>
          <p:cNvSpPr/>
          <p:nvPr/>
        </p:nvSpPr>
        <p:spPr>
          <a:xfrm>
            <a:off x="5537200" y="36068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133CE7FE-AADE-488B-AD1B-8D7A461CC03B}"/>
              </a:ext>
            </a:extLst>
          </p:cNvPr>
          <p:cNvSpPr/>
          <p:nvPr/>
        </p:nvSpPr>
        <p:spPr>
          <a:xfrm>
            <a:off x="64770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6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0100271-5A36-43F2-A26D-46FDCBBCA34D}"/>
              </a:ext>
            </a:extLst>
          </p:cNvPr>
          <p:cNvSpPr txBox="1"/>
          <p:nvPr/>
        </p:nvSpPr>
        <p:spPr>
          <a:xfrm>
            <a:off x="5689600" y="40894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Consultation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6D7FCF2-CB24-4357-9537-7320FB387E3F}"/>
              </a:ext>
            </a:extLst>
          </p:cNvPr>
          <p:cNvSpPr/>
          <p:nvPr/>
        </p:nvSpPr>
        <p:spPr>
          <a:xfrm>
            <a:off x="6629400" y="38100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D75AFE8B-89CE-46F2-9A95-C9966049615B}"/>
              </a:ext>
            </a:extLst>
          </p:cNvPr>
          <p:cNvSpPr/>
          <p:nvPr/>
        </p:nvSpPr>
        <p:spPr>
          <a:xfrm>
            <a:off x="75692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7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752BFA09-F19D-4EFE-BD50-F8B48CF57715}"/>
              </a:ext>
            </a:extLst>
          </p:cNvPr>
          <p:cNvSpPr txBox="1"/>
          <p:nvPr/>
        </p:nvSpPr>
        <p:spPr>
          <a:xfrm>
            <a:off x="6781800" y="30226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Travaux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A00D144F-0454-45E3-952D-4FC6DCF709C5}"/>
              </a:ext>
            </a:extLst>
          </p:cNvPr>
          <p:cNvSpPr/>
          <p:nvPr/>
        </p:nvSpPr>
        <p:spPr>
          <a:xfrm>
            <a:off x="7721600" y="36068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7F0AB7C3-17DB-4AAB-9D04-40C72BD3894C}"/>
              </a:ext>
            </a:extLst>
          </p:cNvPr>
          <p:cNvSpPr/>
          <p:nvPr/>
        </p:nvSpPr>
        <p:spPr>
          <a:xfrm>
            <a:off x="86741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8</a:t>
            </a: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B93DC45A-D757-4A38-A34B-1D08D9291060}"/>
              </a:ext>
            </a:extLst>
          </p:cNvPr>
          <p:cNvSpPr txBox="1"/>
          <p:nvPr/>
        </p:nvSpPr>
        <p:spPr>
          <a:xfrm>
            <a:off x="7886700" y="40894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Mise en service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F332AD6-646A-4FE5-B694-9A4D7060FB2C}"/>
              </a:ext>
            </a:extLst>
          </p:cNvPr>
          <p:cNvSpPr/>
          <p:nvPr/>
        </p:nvSpPr>
        <p:spPr>
          <a:xfrm>
            <a:off x="8826500" y="38100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C203CC95-F96C-4AA3-B3CD-D5650A38CE71}"/>
              </a:ext>
            </a:extLst>
          </p:cNvPr>
          <p:cNvSpPr/>
          <p:nvPr/>
        </p:nvSpPr>
        <p:spPr>
          <a:xfrm>
            <a:off x="97663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9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4D4DDF7D-EC51-4695-8215-7AEF93E94510}"/>
              </a:ext>
            </a:extLst>
          </p:cNvPr>
          <p:cNvSpPr txBox="1"/>
          <p:nvPr/>
        </p:nvSpPr>
        <p:spPr>
          <a:xfrm>
            <a:off x="8978900" y="30226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Exploitation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6A423B9-865A-472D-8ECA-E9DE942D7845}"/>
              </a:ext>
            </a:extLst>
          </p:cNvPr>
          <p:cNvSpPr/>
          <p:nvPr/>
        </p:nvSpPr>
        <p:spPr>
          <a:xfrm>
            <a:off x="9918700" y="36068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7E3ECD4B-66CF-4E99-9234-0C04AB4DE223}"/>
              </a:ext>
            </a:extLst>
          </p:cNvPr>
          <p:cNvSpPr/>
          <p:nvPr/>
        </p:nvSpPr>
        <p:spPr>
          <a:xfrm>
            <a:off x="10858500" y="3644900"/>
            <a:ext cx="330200" cy="330200"/>
          </a:xfrm>
          <a:prstGeom prst="ellipse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algn="l"/>
            <a:r>
              <a:rPr lang="fr-FR" sz="1200" b="1">
                <a:solidFill>
                  <a:srgbClr val="FFFFFF"/>
                </a:solidFill>
                <a:latin typeface="Montserrat"/>
              </a:rPr>
              <a:t>10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F4A35330-7E9D-41D4-B5CB-8AC8413E1320}"/>
              </a:ext>
            </a:extLst>
          </p:cNvPr>
          <p:cNvSpPr txBox="1"/>
          <p:nvPr/>
        </p:nvSpPr>
        <p:spPr>
          <a:xfrm>
            <a:off x="10071100" y="4089400"/>
            <a:ext cx="1905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 b="1">
                <a:solidFill>
                  <a:srgbClr val="16243F"/>
                </a:solidFill>
                <a:latin typeface="Montserrat"/>
              </a:rPr>
              <a:t>Optimisation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40F40ED-8228-483E-B345-9AF962378C18}"/>
              </a:ext>
            </a:extLst>
          </p:cNvPr>
          <p:cNvSpPr/>
          <p:nvPr/>
        </p:nvSpPr>
        <p:spPr>
          <a:xfrm>
            <a:off x="11010900" y="3810000"/>
            <a:ext cx="25400" cy="203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6" name="Rectangle : coins arrondis 75">
            <a:extLst>
              <a:ext uri="{FF2B5EF4-FFF2-40B4-BE49-F238E27FC236}">
                <a16:creationId xmlns:a16="http://schemas.microsoft.com/office/drawing/2014/main" id="{03B0A1AD-9AB2-4357-93B2-EECCB8C84C50}"/>
              </a:ext>
            </a:extLst>
          </p:cNvPr>
          <p:cNvSpPr/>
          <p:nvPr/>
        </p:nvSpPr>
        <p:spPr>
          <a:xfrm>
            <a:off x="812800" y="5054600"/>
            <a:ext cx="10566400" cy="9398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7" name="ZoneTexte 76">
            <a:extLst>
              <a:ext uri="{FF2B5EF4-FFF2-40B4-BE49-F238E27FC236}">
                <a16:creationId xmlns:a16="http://schemas.microsoft.com/office/drawing/2014/main" id="{BB69F058-2EF9-4A04-95B7-1D5E98A3B259}"/>
              </a:ext>
            </a:extLst>
          </p:cNvPr>
          <p:cNvSpPr txBox="1"/>
          <p:nvPr/>
        </p:nvSpPr>
        <p:spPr>
          <a:xfrm>
            <a:off x="1143000" y="5257800"/>
            <a:ext cx="5969000" cy="558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b="1">
                <a:solidFill>
                  <a:srgbClr val="FFFFFF"/>
                </a:solidFill>
                <a:latin typeface="Montserrat"/>
              </a:rPr>
              <a:t>Un seul interlocuteur, de l'idée à l'optimisation.</a:t>
            </a: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132F7057-9D96-45E0-95FB-E96F5449356B}"/>
              </a:ext>
            </a:extLst>
          </p:cNvPr>
          <p:cNvSpPr txBox="1"/>
          <p:nvPr/>
        </p:nvSpPr>
        <p:spPr>
          <a:xfrm>
            <a:off x="7391400" y="5257800"/>
            <a:ext cx="3759200" cy="584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>
                <a:solidFill>
                  <a:srgbClr val="E8EDF3"/>
                </a:solidFill>
              </a:rPr>
              <a:t>Travaux réalisés via notre Division Construction — une option à votre main.</a:t>
            </a: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1DB0FDDA-227F-4BB6-B789-E7C3C26EFD53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06  —  19</a:t>
            </a:r>
          </a:p>
        </p:txBody>
      </p:sp>
    </p:spTree>
    <p:extLst>
      <p:ext uri="{BB962C8B-B14F-4D97-AF65-F5344CB8AC3E}">
        <p14:creationId xmlns:p14="http://schemas.microsoft.com/office/powerpoint/2010/main" val="101603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7F82A8-7226-4C76-9447-C82C13978E22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NOS MÉTIERS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18AC9FC-62D1-4723-9BDA-86E1B8FE02A8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seule équipe, toutes les casquettes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79DF03-E1E4-4088-9D14-78258BDC4C3E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231F41-C252-4265-AB5D-D2164902E7EF}"/>
              </a:ext>
            </a:extLst>
          </p:cNvPr>
          <p:cNvSpPr txBox="1"/>
          <p:nvPr/>
        </p:nvSpPr>
        <p:spPr>
          <a:xfrm>
            <a:off x="812800" y="1651000"/>
            <a:ext cx="10414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>
                <a:solidFill>
                  <a:srgbClr val="55617A"/>
                </a:solidFill>
              </a:rPr>
              <a:t>Selon votre projet et votre niveau de délégation, OZO CONSULTING intervient sous la casquette la plus adaptée — en toute indépendance.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C80ED75-F01D-4C27-BE70-3A70981BF8D3}"/>
              </a:ext>
            </a:extLst>
          </p:cNvPr>
          <p:cNvSpPr/>
          <p:nvPr/>
        </p:nvSpPr>
        <p:spPr>
          <a:xfrm>
            <a:off x="812800" y="24892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6594C3-1CD4-45F8-B4E5-496B5251BCF9}"/>
              </a:ext>
            </a:extLst>
          </p:cNvPr>
          <p:cNvSpPr/>
          <p:nvPr/>
        </p:nvSpPr>
        <p:spPr>
          <a:xfrm>
            <a:off x="812800" y="24892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14D994C-24E9-4552-B8AA-6158FB006631}"/>
              </a:ext>
            </a:extLst>
          </p:cNvPr>
          <p:cNvSpPr txBox="1"/>
          <p:nvPr/>
        </p:nvSpPr>
        <p:spPr>
          <a:xfrm>
            <a:off x="939800" y="25527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Consultant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A0258-A62F-4E7B-ACED-6D8AD0F4216E}"/>
              </a:ext>
            </a:extLst>
          </p:cNvPr>
          <p:cNvSpPr/>
          <p:nvPr/>
        </p:nvSpPr>
        <p:spPr>
          <a:xfrm>
            <a:off x="2959100" y="24892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77036C-33FC-42E3-B178-4A578EF53B42}"/>
              </a:ext>
            </a:extLst>
          </p:cNvPr>
          <p:cNvSpPr/>
          <p:nvPr/>
        </p:nvSpPr>
        <p:spPr>
          <a:xfrm>
            <a:off x="2959100" y="24892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C9B550B-26FD-4727-B02F-6AC540741C41}"/>
              </a:ext>
            </a:extLst>
          </p:cNvPr>
          <p:cNvSpPr txBox="1"/>
          <p:nvPr/>
        </p:nvSpPr>
        <p:spPr>
          <a:xfrm>
            <a:off x="3086100" y="25527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Owner's Engineer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4C1DFBC-EF0D-40EC-9DD6-BFBBDB219646}"/>
              </a:ext>
            </a:extLst>
          </p:cNvPr>
          <p:cNvSpPr/>
          <p:nvPr/>
        </p:nvSpPr>
        <p:spPr>
          <a:xfrm>
            <a:off x="5105400" y="24892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C9AD0E-3167-4580-9216-5F5E37A84F6F}"/>
              </a:ext>
            </a:extLst>
          </p:cNvPr>
          <p:cNvSpPr/>
          <p:nvPr/>
        </p:nvSpPr>
        <p:spPr>
          <a:xfrm>
            <a:off x="5105400" y="24892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555721-6DAC-470A-9353-54BDD9F01957}"/>
              </a:ext>
            </a:extLst>
          </p:cNvPr>
          <p:cNvSpPr txBox="1"/>
          <p:nvPr/>
        </p:nvSpPr>
        <p:spPr>
          <a:xfrm>
            <a:off x="5232400" y="25527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Project Manager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C41C635-D708-41C0-8B83-3679BE3702D5}"/>
              </a:ext>
            </a:extLst>
          </p:cNvPr>
          <p:cNvSpPr/>
          <p:nvPr/>
        </p:nvSpPr>
        <p:spPr>
          <a:xfrm>
            <a:off x="7251700" y="24892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91EF19-793E-4D62-A7E2-B5D8E109E6EC}"/>
              </a:ext>
            </a:extLst>
          </p:cNvPr>
          <p:cNvSpPr/>
          <p:nvPr/>
        </p:nvSpPr>
        <p:spPr>
          <a:xfrm>
            <a:off x="7251700" y="24892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35842B5-0D12-4621-884C-3264C46A1EE9}"/>
              </a:ext>
            </a:extLst>
          </p:cNvPr>
          <p:cNvSpPr txBox="1"/>
          <p:nvPr/>
        </p:nvSpPr>
        <p:spPr>
          <a:xfrm>
            <a:off x="7378700" y="25527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PMO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F07D4153-C606-4894-A226-A36A36E23C26}"/>
              </a:ext>
            </a:extLst>
          </p:cNvPr>
          <p:cNvSpPr/>
          <p:nvPr/>
        </p:nvSpPr>
        <p:spPr>
          <a:xfrm>
            <a:off x="9398000" y="24892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FB0AA1-AC0C-4E90-8AD6-0B22444667BC}"/>
              </a:ext>
            </a:extLst>
          </p:cNvPr>
          <p:cNvSpPr/>
          <p:nvPr/>
        </p:nvSpPr>
        <p:spPr>
          <a:xfrm>
            <a:off x="9398000" y="24892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B5674F9-8927-4A25-A441-1980EFC0E2F6}"/>
              </a:ext>
            </a:extLst>
          </p:cNvPr>
          <p:cNvSpPr txBox="1"/>
          <p:nvPr/>
        </p:nvSpPr>
        <p:spPr>
          <a:xfrm>
            <a:off x="9525000" y="25527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Construction Manager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708F3C9E-0D68-41C7-A548-5E458B488F7C}"/>
              </a:ext>
            </a:extLst>
          </p:cNvPr>
          <p:cNvSpPr/>
          <p:nvPr/>
        </p:nvSpPr>
        <p:spPr>
          <a:xfrm>
            <a:off x="812800" y="43434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229A49B-0D12-41AA-B16D-F66ECF7957F6}"/>
              </a:ext>
            </a:extLst>
          </p:cNvPr>
          <p:cNvSpPr/>
          <p:nvPr/>
        </p:nvSpPr>
        <p:spPr>
          <a:xfrm>
            <a:off x="812800" y="43434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03D0888-C7A2-4C62-891E-F2EBEBB48616}"/>
              </a:ext>
            </a:extLst>
          </p:cNvPr>
          <p:cNvSpPr txBox="1"/>
          <p:nvPr/>
        </p:nvSpPr>
        <p:spPr>
          <a:xfrm>
            <a:off x="939800" y="44069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Contract Manager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4269D06-7259-4D86-A9D6-BA99506923B9}"/>
              </a:ext>
            </a:extLst>
          </p:cNvPr>
          <p:cNvSpPr/>
          <p:nvPr/>
        </p:nvSpPr>
        <p:spPr>
          <a:xfrm>
            <a:off x="2959100" y="43434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6A9F99C-A638-4E14-ADB5-23DF6D1E5977}"/>
              </a:ext>
            </a:extLst>
          </p:cNvPr>
          <p:cNvSpPr/>
          <p:nvPr/>
        </p:nvSpPr>
        <p:spPr>
          <a:xfrm>
            <a:off x="2959100" y="43434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E7DC326-D547-4428-BC3A-F934B5AD2555}"/>
              </a:ext>
            </a:extLst>
          </p:cNvPr>
          <p:cNvSpPr txBox="1"/>
          <p:nvPr/>
        </p:nvSpPr>
        <p:spPr>
          <a:xfrm>
            <a:off x="3086100" y="44069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Technical Advisor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6AF1461D-7661-4E28-8106-757472592394}"/>
              </a:ext>
            </a:extLst>
          </p:cNvPr>
          <p:cNvSpPr/>
          <p:nvPr/>
        </p:nvSpPr>
        <p:spPr>
          <a:xfrm>
            <a:off x="5105400" y="43434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8078E6-EEA5-471F-8514-819B40D397FC}"/>
              </a:ext>
            </a:extLst>
          </p:cNvPr>
          <p:cNvSpPr/>
          <p:nvPr/>
        </p:nvSpPr>
        <p:spPr>
          <a:xfrm>
            <a:off x="5105400" y="43434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4397EE3-B387-4570-85DE-39907BE113AC}"/>
              </a:ext>
            </a:extLst>
          </p:cNvPr>
          <p:cNvSpPr txBox="1"/>
          <p:nvPr/>
        </p:nvSpPr>
        <p:spPr>
          <a:xfrm>
            <a:off x="5232400" y="44069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Maître d'œuvre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71850629-54ED-4B1E-8615-3096F48FDD33}"/>
              </a:ext>
            </a:extLst>
          </p:cNvPr>
          <p:cNvSpPr/>
          <p:nvPr/>
        </p:nvSpPr>
        <p:spPr>
          <a:xfrm>
            <a:off x="7251700" y="4343400"/>
            <a:ext cx="1943100" cy="16764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93CFDB-645E-430E-A1D3-075F8D768594}"/>
              </a:ext>
            </a:extLst>
          </p:cNvPr>
          <p:cNvSpPr/>
          <p:nvPr/>
        </p:nvSpPr>
        <p:spPr>
          <a:xfrm>
            <a:off x="7251700" y="43434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BB48035-C7EC-4C6C-AA16-AD0A62874D6B}"/>
              </a:ext>
            </a:extLst>
          </p:cNvPr>
          <p:cNvSpPr txBox="1"/>
          <p:nvPr/>
        </p:nvSpPr>
        <p:spPr>
          <a:xfrm>
            <a:off x="7378700" y="44069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Assistant à maîtrise d'ouvrage</a:t>
            </a: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B5824A8-611C-4591-8526-AE8641EBC78F}"/>
              </a:ext>
            </a:extLst>
          </p:cNvPr>
          <p:cNvSpPr/>
          <p:nvPr/>
        </p:nvSpPr>
        <p:spPr>
          <a:xfrm>
            <a:off x="9398000" y="4343400"/>
            <a:ext cx="1943100" cy="1676400"/>
          </a:xfrm>
          <a:prstGeom prst="roundRect">
            <a:avLst/>
          </a:prstGeom>
          <a:solidFill>
            <a:srgbClr val="FCEFD9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21A4445-AEE9-4678-8F48-9D12540AE3F9}"/>
              </a:ext>
            </a:extLst>
          </p:cNvPr>
          <p:cNvSpPr/>
          <p:nvPr/>
        </p:nvSpPr>
        <p:spPr>
          <a:xfrm>
            <a:off x="9398000" y="4343400"/>
            <a:ext cx="1943100" cy="635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6286209-0961-4758-B29A-9C7CBA61FE76}"/>
              </a:ext>
            </a:extLst>
          </p:cNvPr>
          <p:cNvSpPr txBox="1"/>
          <p:nvPr/>
        </p:nvSpPr>
        <p:spPr>
          <a:xfrm>
            <a:off x="9525000" y="4406900"/>
            <a:ext cx="1689100" cy="1549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500" b="1">
                <a:solidFill>
                  <a:srgbClr val="16243F"/>
                </a:solidFill>
                <a:latin typeface="Montserrat"/>
              </a:rPr>
              <a:t>Contractant (option)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7F3350B3-0BEA-42ED-9997-57377DFBCF6B}"/>
              </a:ext>
            </a:extLst>
          </p:cNvPr>
          <p:cNvSpPr txBox="1"/>
          <p:nvPr/>
        </p:nvSpPr>
        <p:spPr>
          <a:xfrm>
            <a:off x="812800" y="6096000"/>
            <a:ext cx="1056640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>
                <a:solidFill>
                  <a:srgbClr val="55617A"/>
                </a:solidFill>
              </a:rPr>
              <a:t>Indépendance totale : AMO, Maître d'œuvre, PMO ou Owner's Engineer — la Division Construction n'intervient que si vous le choisissez.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F00E83B-069C-47E6-8263-BACD021A2987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07  —  19</a:t>
            </a:r>
          </a:p>
        </p:txBody>
      </p:sp>
    </p:spTree>
    <p:extLst>
      <p:ext uri="{BB962C8B-B14F-4D97-AF65-F5344CB8AC3E}">
        <p14:creationId xmlns:p14="http://schemas.microsoft.com/office/powerpoint/2010/main" val="223382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DA4468-361B-4BC8-8867-BF0C02F40504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NOS BUSINESS UNITS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FAE3F6-5D5C-4FC4-A90D-8DA6851C85F3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organisation structurée par métiers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5F5D10-75AE-4393-A6B1-CE07000D4A8E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98F706-206C-4003-A8CF-ACCE7135B5C6}"/>
              </a:ext>
            </a:extLst>
          </p:cNvPr>
          <p:cNvSpPr/>
          <p:nvPr/>
        </p:nvSpPr>
        <p:spPr>
          <a:xfrm>
            <a:off x="812800" y="1905000"/>
            <a:ext cx="10566400" cy="6858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0C0AA4-9558-45E9-8850-9214CFCEB802}"/>
              </a:ext>
            </a:extLst>
          </p:cNvPr>
          <p:cNvSpPr/>
          <p:nvPr/>
        </p:nvSpPr>
        <p:spPr>
          <a:xfrm>
            <a:off x="812800" y="1905000"/>
            <a:ext cx="76200" cy="685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724E63-450D-4C4E-B9D7-714D9E9E6C9D}"/>
              </a:ext>
            </a:extLst>
          </p:cNvPr>
          <p:cNvSpPr txBox="1"/>
          <p:nvPr/>
        </p:nvSpPr>
        <p:spPr>
          <a:xfrm>
            <a:off x="1117600" y="1905000"/>
            <a:ext cx="4572000" cy="685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600" b="1">
                <a:solidFill>
                  <a:srgbClr val="FFFFFF"/>
                </a:solidFill>
                <a:latin typeface="Montserrat"/>
              </a:rPr>
              <a:t>EXECUTIVE MANAGEMENT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37081A-18DE-40B0-9FD9-1DB86151D8E6}"/>
              </a:ext>
            </a:extLst>
          </p:cNvPr>
          <p:cNvSpPr txBox="1"/>
          <p:nvPr/>
        </p:nvSpPr>
        <p:spPr>
          <a:xfrm>
            <a:off x="5969000" y="1905000"/>
            <a:ext cx="5181600" cy="6858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400">
                <a:solidFill>
                  <a:srgbClr val="C7D0DE"/>
                </a:solidFill>
              </a:rPr>
              <a:t>Direction générale, stratégie &amp; gouvernance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60F68A-2C7E-42B6-85F8-3CB899CA1C0C}"/>
              </a:ext>
            </a:extLst>
          </p:cNvPr>
          <p:cNvSpPr/>
          <p:nvPr/>
        </p:nvSpPr>
        <p:spPr>
          <a:xfrm>
            <a:off x="812800" y="2768600"/>
            <a:ext cx="33782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42C44-6D46-46F1-9C2E-C62CC15D408F}"/>
              </a:ext>
            </a:extLst>
          </p:cNvPr>
          <p:cNvSpPr/>
          <p:nvPr/>
        </p:nvSpPr>
        <p:spPr>
          <a:xfrm>
            <a:off x="812800" y="27686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F781A1B-3B9E-43D6-B864-128A45CC09F2}"/>
              </a:ext>
            </a:extLst>
          </p:cNvPr>
          <p:cNvSpPr txBox="1"/>
          <p:nvPr/>
        </p:nvSpPr>
        <p:spPr>
          <a:xfrm>
            <a:off x="1066800" y="29972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Strategy, Innovation &amp; Business Development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0F2B317-D7FB-439C-AC7E-DE306305F6C7}"/>
              </a:ext>
            </a:extLst>
          </p:cNvPr>
          <p:cNvSpPr txBox="1"/>
          <p:nvPr/>
        </p:nvSpPr>
        <p:spPr>
          <a:xfrm>
            <a:off x="1066800" y="37084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Veille, R&amp;D, développement &amp; partenariats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6E6FCC6-6A35-436F-A8E2-E11FB012B430}"/>
              </a:ext>
            </a:extLst>
          </p:cNvPr>
          <p:cNvSpPr/>
          <p:nvPr/>
        </p:nvSpPr>
        <p:spPr>
          <a:xfrm>
            <a:off x="4406900" y="2768600"/>
            <a:ext cx="33782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716846-C06B-45E7-9194-F4FF1FE653BE}"/>
              </a:ext>
            </a:extLst>
          </p:cNvPr>
          <p:cNvSpPr/>
          <p:nvPr/>
        </p:nvSpPr>
        <p:spPr>
          <a:xfrm>
            <a:off x="4406900" y="27686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DCDE66A-568D-48C3-94AB-312394125DAB}"/>
              </a:ext>
            </a:extLst>
          </p:cNvPr>
          <p:cNvSpPr txBox="1"/>
          <p:nvPr/>
        </p:nvSpPr>
        <p:spPr>
          <a:xfrm>
            <a:off x="4660900" y="29972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Engineering &amp; Technical Advisory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21C2C2C-E4C2-4149-93BC-0EC551AF9512}"/>
              </a:ext>
            </a:extLst>
          </p:cNvPr>
          <p:cNvSpPr txBox="1"/>
          <p:nvPr/>
        </p:nvSpPr>
        <p:spPr>
          <a:xfrm>
            <a:off x="4660900" y="37084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Études, conception &amp; conseil technique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F60CC93-BC30-42C2-91F5-C5FF1F89BC95}"/>
              </a:ext>
            </a:extLst>
          </p:cNvPr>
          <p:cNvSpPr/>
          <p:nvPr/>
        </p:nvSpPr>
        <p:spPr>
          <a:xfrm>
            <a:off x="8001000" y="2768600"/>
            <a:ext cx="33782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9D2EC8-FABD-46A3-8EC1-2C43A0FE0F67}"/>
              </a:ext>
            </a:extLst>
          </p:cNvPr>
          <p:cNvSpPr/>
          <p:nvPr/>
        </p:nvSpPr>
        <p:spPr>
          <a:xfrm>
            <a:off x="8001000" y="27686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147EED6-8535-45B2-93FF-914D390BE827}"/>
              </a:ext>
            </a:extLst>
          </p:cNvPr>
          <p:cNvSpPr txBox="1"/>
          <p:nvPr/>
        </p:nvSpPr>
        <p:spPr>
          <a:xfrm>
            <a:off x="8255000" y="29972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Project Management Office (PMO)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AAF0B28-121C-4980-A24C-0F7BA25E1509}"/>
              </a:ext>
            </a:extLst>
          </p:cNvPr>
          <p:cNvSpPr txBox="1"/>
          <p:nvPr/>
        </p:nvSpPr>
        <p:spPr>
          <a:xfrm>
            <a:off x="8255000" y="37084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Planning, coûts, risques &amp; reporting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9BF4BA9-8323-4F45-9ECD-A3D11EB478AD}"/>
              </a:ext>
            </a:extLst>
          </p:cNvPr>
          <p:cNvSpPr/>
          <p:nvPr/>
        </p:nvSpPr>
        <p:spPr>
          <a:xfrm>
            <a:off x="812800" y="4572000"/>
            <a:ext cx="33782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B44D04C-3958-4540-839D-CF312A08932F}"/>
              </a:ext>
            </a:extLst>
          </p:cNvPr>
          <p:cNvSpPr/>
          <p:nvPr/>
        </p:nvSpPr>
        <p:spPr>
          <a:xfrm>
            <a:off x="812800" y="45720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959E365-ED6C-4C5B-A37B-CE3EADD71BE3}"/>
              </a:ext>
            </a:extLst>
          </p:cNvPr>
          <p:cNvSpPr txBox="1"/>
          <p:nvPr/>
        </p:nvSpPr>
        <p:spPr>
          <a:xfrm>
            <a:off x="1066800" y="48006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Project Delivery &amp; Construction Mgmt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ACBFE15-D797-4A98-BA44-98820A483C4F}"/>
              </a:ext>
            </a:extLst>
          </p:cNvPr>
          <p:cNvSpPr txBox="1"/>
          <p:nvPr/>
        </p:nvSpPr>
        <p:spPr>
          <a:xfrm>
            <a:off x="1066800" y="55118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Supervision, contrôle &amp; coordination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5D12AE9-C0C9-4502-ACED-93AD8CE31DC0}"/>
              </a:ext>
            </a:extLst>
          </p:cNvPr>
          <p:cNvSpPr/>
          <p:nvPr/>
        </p:nvSpPr>
        <p:spPr>
          <a:xfrm>
            <a:off x="4406900" y="4572000"/>
            <a:ext cx="3378200" cy="1625600"/>
          </a:xfrm>
          <a:prstGeom prst="roundRect">
            <a:avLst/>
          </a:prstGeom>
          <a:solidFill>
            <a:srgbClr val="FCEFD9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435F65-5C45-4D9E-82F4-692809BEFC35}"/>
              </a:ext>
            </a:extLst>
          </p:cNvPr>
          <p:cNvSpPr/>
          <p:nvPr/>
        </p:nvSpPr>
        <p:spPr>
          <a:xfrm>
            <a:off x="4406900" y="45720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A33794-AF51-414F-8A2F-3A1855D36428}"/>
              </a:ext>
            </a:extLst>
          </p:cNvPr>
          <p:cNvSpPr txBox="1"/>
          <p:nvPr/>
        </p:nvSpPr>
        <p:spPr>
          <a:xfrm>
            <a:off x="4660900" y="48006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Construction Division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165BE81B-F823-44A0-9035-2DA4DCA78382}"/>
              </a:ext>
            </a:extLst>
          </p:cNvPr>
          <p:cNvSpPr txBox="1"/>
          <p:nvPr/>
        </p:nvSpPr>
        <p:spPr>
          <a:xfrm>
            <a:off x="4660900" y="55118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Exécution des travaux — à votre demande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BDEBCF5-AEF2-47C1-ABA5-02CD8E74DBC7}"/>
              </a:ext>
            </a:extLst>
          </p:cNvPr>
          <p:cNvSpPr txBox="1"/>
          <p:nvPr/>
        </p:nvSpPr>
        <p:spPr>
          <a:xfrm>
            <a:off x="6794500" y="4724400"/>
            <a:ext cx="8128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000" b="1">
                <a:solidFill>
                  <a:srgbClr val="E8941F"/>
                </a:solidFill>
                <a:latin typeface="Montserrat"/>
              </a:rPr>
              <a:t>OPTION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10C14C68-9ECE-4407-89EA-7116AC90C0D9}"/>
              </a:ext>
            </a:extLst>
          </p:cNvPr>
          <p:cNvSpPr/>
          <p:nvPr/>
        </p:nvSpPr>
        <p:spPr>
          <a:xfrm>
            <a:off x="8001000" y="4572000"/>
            <a:ext cx="3378200" cy="1625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3931FCC-F00F-4A76-A0B5-11C1820EE142}"/>
              </a:ext>
            </a:extLst>
          </p:cNvPr>
          <p:cNvSpPr/>
          <p:nvPr/>
        </p:nvSpPr>
        <p:spPr>
          <a:xfrm>
            <a:off x="8001000" y="4572000"/>
            <a:ext cx="63500" cy="16256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ACDC681-8249-4E62-9CDC-D2F4DE21223C}"/>
              </a:ext>
            </a:extLst>
          </p:cNvPr>
          <p:cNvSpPr txBox="1"/>
          <p:nvPr/>
        </p:nvSpPr>
        <p:spPr>
          <a:xfrm>
            <a:off x="8255000" y="4800600"/>
            <a:ext cx="2921000" cy="609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16243F"/>
                </a:solidFill>
                <a:latin typeface="Montserrat"/>
              </a:rPr>
              <a:t>Corporate Services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568F9EED-45D2-4064-B503-73760789926E}"/>
              </a:ext>
            </a:extLst>
          </p:cNvPr>
          <p:cNvSpPr txBox="1"/>
          <p:nvPr/>
        </p:nvSpPr>
        <p:spPr>
          <a:xfrm>
            <a:off x="8255000" y="5511800"/>
            <a:ext cx="2921000" cy="5588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55617A"/>
                </a:solidFill>
              </a:rPr>
              <a:t>Finance, juridique, RH &amp; administration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231ED6B-E001-40AA-BEB8-3905716C52EA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08  —  19</a:t>
            </a:r>
          </a:p>
        </p:txBody>
      </p:sp>
    </p:spTree>
    <p:extLst>
      <p:ext uri="{BB962C8B-B14F-4D97-AF65-F5344CB8AC3E}">
        <p14:creationId xmlns:p14="http://schemas.microsoft.com/office/powerpoint/2010/main" val="1411760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ADCC6F-A36A-4110-B6A9-5D1F33D7A5AA}"/>
              </a:ext>
            </a:extLst>
          </p:cNvPr>
          <p:cNvSpPr txBox="1"/>
          <p:nvPr/>
        </p:nvSpPr>
        <p:spPr>
          <a:xfrm>
            <a:off x="812800" y="609600"/>
            <a:ext cx="7620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400" b="1">
                <a:solidFill>
                  <a:srgbClr val="E8941F"/>
                </a:solidFill>
                <a:latin typeface="Montserrat"/>
              </a:rPr>
              <a:t>NOTRE ORGANISATION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9483DE-5CB9-43A3-8371-AAE8C824EDAB}"/>
              </a:ext>
            </a:extLst>
          </p:cNvPr>
          <p:cNvSpPr txBox="1"/>
          <p:nvPr/>
        </p:nvSpPr>
        <p:spPr>
          <a:xfrm>
            <a:off x="812800" y="914400"/>
            <a:ext cx="10668000" cy="508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3000" b="1">
                <a:solidFill>
                  <a:srgbClr val="16243F"/>
                </a:solidFill>
                <a:latin typeface="Montserrat"/>
              </a:rPr>
              <a:t>Une structure légère, démultipliée par un réseau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8124E7-FBB5-4781-9B05-DAE94FF99F7A}"/>
              </a:ext>
            </a:extLst>
          </p:cNvPr>
          <p:cNvSpPr/>
          <p:nvPr/>
        </p:nvSpPr>
        <p:spPr>
          <a:xfrm>
            <a:off x="850900" y="1473200"/>
            <a:ext cx="812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ABDE34-3A10-4A45-82CC-B86784A009DA}"/>
              </a:ext>
            </a:extLst>
          </p:cNvPr>
          <p:cNvSpPr/>
          <p:nvPr/>
        </p:nvSpPr>
        <p:spPr>
          <a:xfrm>
            <a:off x="6083300" y="2616200"/>
            <a:ext cx="25400" cy="5842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E90BD7-2C30-4AB0-AEA3-09C73306EBE0}"/>
              </a:ext>
            </a:extLst>
          </p:cNvPr>
          <p:cNvSpPr/>
          <p:nvPr/>
        </p:nvSpPr>
        <p:spPr>
          <a:xfrm>
            <a:off x="2235200" y="3175000"/>
            <a:ext cx="7747000" cy="254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891889-C93B-45B4-80D1-5A6E07365729}"/>
              </a:ext>
            </a:extLst>
          </p:cNvPr>
          <p:cNvSpPr/>
          <p:nvPr/>
        </p:nvSpPr>
        <p:spPr>
          <a:xfrm>
            <a:off x="2222500" y="3175000"/>
            <a:ext cx="25400" cy="2540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FA8FF2-21DA-4636-8FBE-264320D50DC0}"/>
              </a:ext>
            </a:extLst>
          </p:cNvPr>
          <p:cNvSpPr/>
          <p:nvPr/>
        </p:nvSpPr>
        <p:spPr>
          <a:xfrm>
            <a:off x="6083300" y="3175000"/>
            <a:ext cx="25400" cy="2540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C9F9CE-F6A0-415F-AB29-7DA6DD22F618}"/>
              </a:ext>
            </a:extLst>
          </p:cNvPr>
          <p:cNvSpPr/>
          <p:nvPr/>
        </p:nvSpPr>
        <p:spPr>
          <a:xfrm>
            <a:off x="9944100" y="3175000"/>
            <a:ext cx="25400" cy="2540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460A2D-732F-480D-919E-654B27239F75}"/>
              </a:ext>
            </a:extLst>
          </p:cNvPr>
          <p:cNvSpPr/>
          <p:nvPr/>
        </p:nvSpPr>
        <p:spPr>
          <a:xfrm>
            <a:off x="3683000" y="2298700"/>
            <a:ext cx="1143000" cy="254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CEAB0A-504C-4C00-A8CD-1DD10C71AEAB}"/>
              </a:ext>
            </a:extLst>
          </p:cNvPr>
          <p:cNvSpPr/>
          <p:nvPr/>
        </p:nvSpPr>
        <p:spPr>
          <a:xfrm>
            <a:off x="7366000" y="2298700"/>
            <a:ext cx="1168400" cy="254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FB1533-5C0D-431A-A0BF-7C961FB6D761}"/>
              </a:ext>
            </a:extLst>
          </p:cNvPr>
          <p:cNvSpPr/>
          <p:nvPr/>
        </p:nvSpPr>
        <p:spPr>
          <a:xfrm>
            <a:off x="9944100" y="4165600"/>
            <a:ext cx="25400" cy="228600"/>
          </a:xfrm>
          <a:prstGeom prst="rect">
            <a:avLst/>
          </a:prstGeom>
          <a:solidFill>
            <a:srgbClr val="CBD5E2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0EE6DA1-FD6C-4936-B93B-CD00A136D7A9}"/>
              </a:ext>
            </a:extLst>
          </p:cNvPr>
          <p:cNvSpPr/>
          <p:nvPr/>
        </p:nvSpPr>
        <p:spPr>
          <a:xfrm>
            <a:off x="4826000" y="2006600"/>
            <a:ext cx="2540000" cy="6096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87A623C-2829-4EAF-8445-3FF45426EA49}"/>
              </a:ext>
            </a:extLst>
          </p:cNvPr>
          <p:cNvSpPr txBox="1"/>
          <p:nvPr/>
        </p:nvSpPr>
        <p:spPr>
          <a:xfrm>
            <a:off x="4902200" y="2095500"/>
            <a:ext cx="2387600" cy="2540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300" b="1">
                <a:solidFill>
                  <a:srgbClr val="FFFFFF"/>
                </a:solidFill>
                <a:latin typeface="Montserrat"/>
              </a:rPr>
              <a:t>DIRECTION GÉNÉRALE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94C4174-D5DB-4559-A228-2480EF2A6262}"/>
              </a:ext>
            </a:extLst>
          </p:cNvPr>
          <p:cNvSpPr txBox="1"/>
          <p:nvPr/>
        </p:nvSpPr>
        <p:spPr>
          <a:xfrm>
            <a:off x="4902200" y="2336800"/>
            <a:ext cx="2387600" cy="2032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000">
                <a:solidFill>
                  <a:srgbClr val="E8941F"/>
                </a:solidFill>
              </a:rPr>
              <a:t>Associé Gérant · PMP®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9B65220-98E9-475C-9183-58E7B95C30D4}"/>
              </a:ext>
            </a:extLst>
          </p:cNvPr>
          <p:cNvSpPr/>
          <p:nvPr/>
        </p:nvSpPr>
        <p:spPr>
          <a:xfrm>
            <a:off x="1016000" y="2057400"/>
            <a:ext cx="2667000" cy="5080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EAB112-2DD4-4728-862F-41EFA7338E48}"/>
              </a:ext>
            </a:extLst>
          </p:cNvPr>
          <p:cNvSpPr/>
          <p:nvPr/>
        </p:nvSpPr>
        <p:spPr>
          <a:xfrm>
            <a:off x="1016000" y="2057400"/>
            <a:ext cx="26670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2BCBF6C-D63F-4923-A4A6-C940F11582AA}"/>
              </a:ext>
            </a:extLst>
          </p:cNvPr>
          <p:cNvSpPr txBox="1"/>
          <p:nvPr/>
        </p:nvSpPr>
        <p:spPr>
          <a:xfrm>
            <a:off x="1092200" y="2057400"/>
            <a:ext cx="25146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Corporate Services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261F6F1-DAE1-4357-A859-3043CBA6F956}"/>
              </a:ext>
            </a:extLst>
          </p:cNvPr>
          <p:cNvSpPr/>
          <p:nvPr/>
        </p:nvSpPr>
        <p:spPr>
          <a:xfrm>
            <a:off x="8534400" y="2006600"/>
            <a:ext cx="2667000" cy="609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D3691A-5275-443F-997C-5F1DA54C0077}"/>
              </a:ext>
            </a:extLst>
          </p:cNvPr>
          <p:cNvSpPr/>
          <p:nvPr/>
        </p:nvSpPr>
        <p:spPr>
          <a:xfrm>
            <a:off x="8534400" y="2006600"/>
            <a:ext cx="26670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8E33967-FC89-4E04-ADD6-B27B12E444EF}"/>
              </a:ext>
            </a:extLst>
          </p:cNvPr>
          <p:cNvSpPr txBox="1"/>
          <p:nvPr/>
        </p:nvSpPr>
        <p:spPr>
          <a:xfrm>
            <a:off x="8610600" y="2006600"/>
            <a:ext cx="251460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Strategy, Innovation &amp; Business Dev.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39C881-F230-446B-B103-097DA2BDCB30}"/>
              </a:ext>
            </a:extLst>
          </p:cNvPr>
          <p:cNvSpPr/>
          <p:nvPr/>
        </p:nvSpPr>
        <p:spPr>
          <a:xfrm>
            <a:off x="812800" y="3429000"/>
            <a:ext cx="2844800" cy="736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E1780CA-AA86-44E4-84A3-56FB5ACF644B}"/>
              </a:ext>
            </a:extLst>
          </p:cNvPr>
          <p:cNvSpPr/>
          <p:nvPr/>
        </p:nvSpPr>
        <p:spPr>
          <a:xfrm>
            <a:off x="812800" y="3429000"/>
            <a:ext cx="2844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60E8300-8836-4E3A-B37F-73292913A902}"/>
              </a:ext>
            </a:extLst>
          </p:cNvPr>
          <p:cNvSpPr txBox="1"/>
          <p:nvPr/>
        </p:nvSpPr>
        <p:spPr>
          <a:xfrm>
            <a:off x="889000" y="3429000"/>
            <a:ext cx="26924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Engineering &amp; Technical Advisory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7E4E6C1-86F5-4D2D-B3CC-59E0EB8CEE2E}"/>
              </a:ext>
            </a:extLst>
          </p:cNvPr>
          <p:cNvSpPr/>
          <p:nvPr/>
        </p:nvSpPr>
        <p:spPr>
          <a:xfrm>
            <a:off x="4673600" y="3429000"/>
            <a:ext cx="2844800" cy="736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204188-5F16-44C1-8D4D-68719D162E31}"/>
              </a:ext>
            </a:extLst>
          </p:cNvPr>
          <p:cNvSpPr/>
          <p:nvPr/>
        </p:nvSpPr>
        <p:spPr>
          <a:xfrm>
            <a:off x="4673600" y="3429000"/>
            <a:ext cx="2844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0BF1F14A-34FA-4425-A9AA-410D58F280F6}"/>
              </a:ext>
            </a:extLst>
          </p:cNvPr>
          <p:cNvSpPr txBox="1"/>
          <p:nvPr/>
        </p:nvSpPr>
        <p:spPr>
          <a:xfrm>
            <a:off x="4749800" y="3429000"/>
            <a:ext cx="26924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Project Management Office (PMO)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84ABC3F3-55FA-43F5-B90D-49B038BC682C}"/>
              </a:ext>
            </a:extLst>
          </p:cNvPr>
          <p:cNvSpPr/>
          <p:nvPr/>
        </p:nvSpPr>
        <p:spPr>
          <a:xfrm>
            <a:off x="8534400" y="3429000"/>
            <a:ext cx="2844800" cy="736600"/>
          </a:xfrm>
          <a:prstGeom prst="roundRect">
            <a:avLst/>
          </a:prstGeom>
          <a:solidFill>
            <a:srgbClr val="F5F7FA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74ED3A-E38A-4223-8AF5-7B301BDAE503}"/>
              </a:ext>
            </a:extLst>
          </p:cNvPr>
          <p:cNvSpPr/>
          <p:nvPr/>
        </p:nvSpPr>
        <p:spPr>
          <a:xfrm>
            <a:off x="8534400" y="3429000"/>
            <a:ext cx="2844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424EC7D-E533-44D5-B70F-62D45E224DD9}"/>
              </a:ext>
            </a:extLst>
          </p:cNvPr>
          <p:cNvSpPr txBox="1"/>
          <p:nvPr/>
        </p:nvSpPr>
        <p:spPr>
          <a:xfrm>
            <a:off x="8610600" y="3429000"/>
            <a:ext cx="2692400" cy="736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Project Delivery &amp; Construction Mgmt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BDB0BA3-FF13-4B22-871A-1523F4F84860}"/>
              </a:ext>
            </a:extLst>
          </p:cNvPr>
          <p:cNvSpPr/>
          <p:nvPr/>
        </p:nvSpPr>
        <p:spPr>
          <a:xfrm>
            <a:off x="8534400" y="4394200"/>
            <a:ext cx="2844800" cy="533400"/>
          </a:xfrm>
          <a:prstGeom prst="roundRect">
            <a:avLst/>
          </a:prstGeom>
          <a:solidFill>
            <a:srgbClr val="FCEFD9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5B62F18-57E7-4709-A9B6-FE4477470048}"/>
              </a:ext>
            </a:extLst>
          </p:cNvPr>
          <p:cNvSpPr/>
          <p:nvPr/>
        </p:nvSpPr>
        <p:spPr>
          <a:xfrm>
            <a:off x="8534400" y="4394200"/>
            <a:ext cx="2844800" cy="508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6F82497-4060-4184-84CE-47E4601C6F0C}"/>
              </a:ext>
            </a:extLst>
          </p:cNvPr>
          <p:cNvSpPr txBox="1"/>
          <p:nvPr/>
        </p:nvSpPr>
        <p:spPr>
          <a:xfrm>
            <a:off x="8610600" y="4394200"/>
            <a:ext cx="2692400" cy="5334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16243F"/>
                </a:solidFill>
                <a:latin typeface="Montserrat"/>
              </a:rPr>
              <a:t>Construction Division (option)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4462B0F1-1B1A-42D6-B8B4-036411C7462D}"/>
              </a:ext>
            </a:extLst>
          </p:cNvPr>
          <p:cNvSpPr/>
          <p:nvPr/>
        </p:nvSpPr>
        <p:spPr>
          <a:xfrm>
            <a:off x="812800" y="5207000"/>
            <a:ext cx="10566400" cy="762000"/>
          </a:xfrm>
          <a:prstGeom prst="roundRect">
            <a:avLst/>
          </a:prstGeom>
          <a:solidFill>
            <a:srgbClr val="16243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5E15BCA-2A4E-470B-BCC7-39EC8991FD09}"/>
              </a:ext>
            </a:extLst>
          </p:cNvPr>
          <p:cNvSpPr/>
          <p:nvPr/>
        </p:nvSpPr>
        <p:spPr>
          <a:xfrm>
            <a:off x="812800" y="5207000"/>
            <a:ext cx="76200" cy="762000"/>
          </a:xfrm>
          <a:prstGeom prst="rect">
            <a:avLst/>
          </a:prstGeom>
          <a:solidFill>
            <a:srgbClr val="E8941F"/>
          </a:solidFill>
          <a:ln w="1905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79E6A43-EDB5-4496-A000-5596A84B0051}"/>
              </a:ext>
            </a:extLst>
          </p:cNvPr>
          <p:cNvSpPr txBox="1"/>
          <p:nvPr/>
        </p:nvSpPr>
        <p:spPr>
          <a:xfrm>
            <a:off x="1117600" y="5359400"/>
            <a:ext cx="5461000" cy="2794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500" b="1">
                <a:solidFill>
                  <a:srgbClr val="FFFFFF"/>
                </a:solidFill>
                <a:latin typeface="Montserrat"/>
              </a:rPr>
              <a:t>RÉSEAU D'EXPERTS &amp; PARTENAIRES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4C79A91-46FA-431F-8273-521B8DBF0FCF}"/>
              </a:ext>
            </a:extLst>
          </p:cNvPr>
          <p:cNvSpPr txBox="1"/>
          <p:nvPr/>
        </p:nvSpPr>
        <p:spPr>
          <a:xfrm>
            <a:off x="1117600" y="5638800"/>
            <a:ext cx="6350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200">
                <a:solidFill>
                  <a:srgbClr val="C7D0DE"/>
                </a:solidFill>
              </a:rPr>
              <a:t>Mobilisés à la demande — experts nationaux &amp; internationaux. Notre véritable force de frappe.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9C58CA9-44A3-4104-860A-7ECA063C9979}"/>
              </a:ext>
            </a:extLst>
          </p:cNvPr>
          <p:cNvSpPr txBox="1"/>
          <p:nvPr/>
        </p:nvSpPr>
        <p:spPr>
          <a:xfrm>
            <a:off x="7620000" y="5461000"/>
            <a:ext cx="3556000" cy="381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spAutoFit/>
          </a:bodyPr>
          <a:lstStyle/>
          <a:p>
            <a:pPr algn="l"/>
            <a:r>
              <a:rPr lang="fr-FR" sz="1300" b="1">
                <a:solidFill>
                  <a:srgbClr val="E8941F"/>
                </a:solidFill>
                <a:latin typeface="Montserrat"/>
              </a:rPr>
              <a:t>Équipe permanente réduite  ·  Réseau étendu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4AB341A-C4D9-4C36-AE1B-288AE7AFB6F3}"/>
              </a:ext>
            </a:extLst>
          </p:cNvPr>
          <p:cNvSpPr txBox="1"/>
          <p:nvPr/>
        </p:nvSpPr>
        <p:spPr>
          <a:xfrm>
            <a:off x="10464800" y="6502400"/>
            <a:ext cx="1016000" cy="22860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algn="l"/>
            <a:r>
              <a:rPr lang="fr-FR" sz="1100">
                <a:solidFill>
                  <a:srgbClr val="9AA6B6"/>
                </a:solidFill>
              </a:rPr>
              <a:t>09  —  19</a:t>
            </a:r>
          </a:p>
        </p:txBody>
      </p:sp>
    </p:spTree>
    <p:extLst>
      <p:ext uri="{BB962C8B-B14F-4D97-AF65-F5344CB8AC3E}">
        <p14:creationId xmlns:p14="http://schemas.microsoft.com/office/powerpoint/2010/main" val="9311080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 [1782236171535]">
  <a:themeElements>
    <a:clrScheme name="Office">
      <a:dk1>
        <a:srgbClr val="16243F"/>
      </a:dk1>
      <a:lt1>
        <a:srgbClr val="FFFFFF"/>
      </a:lt1>
      <a:dk2>
        <a:srgbClr val="1E3358"/>
      </a:dk2>
      <a:lt2>
        <a:srgbClr val="F5F7FA"/>
      </a:lt2>
      <a:accent1>
        <a:srgbClr val="E8941F"/>
      </a:accent1>
      <a:accent2>
        <a:srgbClr val="16243F"/>
      </a:accent2>
      <a:accent3>
        <a:srgbClr val="3E5C8A"/>
      </a:accent3>
      <a:accent4>
        <a:srgbClr val="F5B45A"/>
      </a:accent4>
      <a:accent5>
        <a:srgbClr val="8A94A6"/>
      </a:accent5>
      <a:accent6>
        <a:srgbClr val="4A7C59"/>
      </a:accent6>
      <a:hlink>
        <a:srgbClr val="E8941F"/>
      </a:hlink>
      <a:folHlink>
        <a:srgbClr val="8A94A6"/>
      </a:folHlink>
    </a:clrScheme>
    <a:fontScheme name="Office">
      <a:majorFont>
        <a:latin typeface="Montserra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ème Office [1782389960614]">
  <a:themeElements>
    <a:clrScheme name="Office">
      <a:dk1>
        <a:srgbClr val="16243F"/>
      </a:dk1>
      <a:lt1>
        <a:srgbClr val="FFFFFF"/>
      </a:lt1>
      <a:dk2>
        <a:srgbClr val="1E3358"/>
      </a:dk2>
      <a:lt2>
        <a:srgbClr val="F5F7FA"/>
      </a:lt2>
      <a:accent1>
        <a:srgbClr val="E8941F"/>
      </a:accent1>
      <a:accent2>
        <a:srgbClr val="16243F"/>
      </a:accent2>
      <a:accent3>
        <a:srgbClr val="3E5C8A"/>
      </a:accent3>
      <a:accent4>
        <a:srgbClr val="F5B45A"/>
      </a:accent4>
      <a:accent5>
        <a:srgbClr val="8A94A6"/>
      </a:accent5>
      <a:accent6>
        <a:srgbClr val="4A7C59"/>
      </a:accent6>
      <a:hlink>
        <a:srgbClr val="E8941F"/>
      </a:hlink>
      <a:folHlink>
        <a:srgbClr val="8A94A6"/>
      </a:folHlink>
    </a:clrScheme>
    <a:fontScheme name="Office">
      <a:majorFont>
        <a:latin typeface="Montserra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07AADFE-0D78-4ACE-AA68-61C60ED1F066}">
  <we:reference id="wa200010725" version="1.0.0.1" store="fr-FR" storeType="OMEX"/>
  <we:alternateReferences>
    <we:reference id="WA200010725" version="1.0.0.1" store="WA200010725" storeType="OMEX"/>
  </we:alternateReferences>
  <we:properties>
    <we:property name="claude.fileId" value="&quot;93d995b0-a4c5-4708-9192-b1329e0b7842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1627</Words>
  <Application>Microsoft Office PowerPoint</Application>
  <PresentationFormat>Grand écran</PresentationFormat>
  <Paragraphs>302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Montserrat</vt:lpstr>
      <vt:lpstr>Thème Office</vt:lpstr>
      <vt:lpstr>Thème Office [1782236171535]</vt:lpstr>
      <vt:lpstr>Thème Office</vt:lpstr>
      <vt:lpstr>Thème Office [1782389960614]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Wotabouna SEKONGO</dc:creator>
  <cp:lastModifiedBy>Wotabouna SEKONGO</cp:lastModifiedBy>
  <cp:revision>5</cp:revision>
  <dcterms:created xsi:type="dcterms:W3CDTF">2026-06-23T17:36:11Z</dcterms:created>
  <dcterms:modified xsi:type="dcterms:W3CDTF">2026-06-25T13:44:18Z</dcterms:modified>
</cp:coreProperties>
</file>